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83" r:id="rId9"/>
    <p:sldId id="263" r:id="rId10"/>
    <p:sldId id="264" r:id="rId11"/>
    <p:sldId id="265" r:id="rId12"/>
    <p:sldId id="28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41F18-9D00-4E64-84EE-D713102BD85C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9DFB4-5002-43A6-B055-398EF626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40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mathematics/18-05-introduction-to-probability-and-statistics-spring-2014/readings/MIT18_05S14_Reading7a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https://ocw.mit.edu/courses/mathematics/18-05-introduction-to-probability-and-statistics-spring-2014/readings/MIT18_05S14_Reading7a.pdf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9DFB4-5002-43A6-B055-398EF6265A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0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2789-9DE1-4712-B39A-0C17891D557C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CBF0-CA14-45BB-9736-09EEA0267E1E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643F-0C56-4D59-869F-CC31FD620582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384BA-CF68-490A-B04B-6CE227E7EBA3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F292-5D07-496D-92E8-09BBED7E6362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7D04-3C67-4F2C-9359-F3C4247C73C8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DFE5-A595-44D4-B0BB-365DF0CE5A79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D6DF-4E3F-4F0D-AE6C-26FF1C6D145F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5E5BB85-85BA-4B86-8C07-1D2448A0F6C2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0982" y="6301312"/>
            <a:ext cx="2743200" cy="365125"/>
          </a:xfrm>
        </p:spPr>
        <p:txBody>
          <a:bodyPr/>
          <a:lstStyle/>
          <a:p>
            <a:fld id="{D7A8BD14-8FDA-45CD-ADAF-B6318A87F2D4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6301312"/>
            <a:ext cx="6870660" cy="365125"/>
          </a:xfrm>
        </p:spPr>
        <p:txBody>
          <a:bodyPr/>
          <a:lstStyle/>
          <a:p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dirty="0" err="1"/>
              <a:t>EDucation</a:t>
            </a:r>
            <a:r>
              <a:rPr lang="en-US" dirty="0"/>
              <a:t> </a:t>
            </a:r>
            <a:r>
              <a:rPr lang="en-US" dirty="0" err="1"/>
              <a:t>EXplaineD</a:t>
            </a:r>
            <a:r>
              <a:rPr lang="en-US" dirty="0"/>
              <a:t> - COMEDXD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0946-D04B-43A2-B607-3AEEF299FC94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BF0C8-BAF2-48BB-AEC7-A610C2B7B6DB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963E-E01C-40D8-8F79-1BAFB084D621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413-2C76-4613-812D-E03F6945F86C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014DE-3151-4410-8849-7B2605ECE5A3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87F4D-19A3-4059-BF3E-AE0D77CE0A54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0A15-8702-4768-A94C-948ADDA2B1EC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DD750-83A8-43A7-AD78-43F6F0DF0DA8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w.mit.edu/courses/mathematics/18-05-introduction-to-probability-and-statistics-spring-2014/readings/MIT18_05S14_Reading7a.pdf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hyperlink" Target="https://github.com/sajjo79/Design_and_Analysis_of_Algorithms" TargetMode="External"/><Relationship Id="rId7" Type="http://schemas.openxmlformats.org/officeDocument/2006/relationships/image" Target="../media/image53.svg"/><Relationship Id="rId2" Type="http://schemas.openxmlformats.org/officeDocument/2006/relationships/hyperlink" Target="mailto:sajidiqbal.p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AD42901-62D9-4DD0-A20E-07A2E0FDBAEB}"/>
              </a:ext>
            </a:extLst>
          </p:cNvPr>
          <p:cNvSpPr txBox="1"/>
          <p:nvPr/>
        </p:nvSpPr>
        <p:spPr>
          <a:xfrm>
            <a:off x="1865189" y="4190770"/>
            <a:ext cx="721505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FFFF00"/>
                </a:solidFill>
                <a:latin typeface="Bahnschrift Condensed" panose="020B0502040204020203" pitchFamily="34" charset="0"/>
              </a:rPr>
              <a:t>Dr. Sajid Iqbal</a:t>
            </a:r>
          </a:p>
          <a:p>
            <a:pPr algn="ctr"/>
            <a:endParaRPr lang="en-US" dirty="0"/>
          </a:p>
          <a:p>
            <a:pPr algn="ctr"/>
            <a:r>
              <a:rPr lang="en-US" sz="3200" dirty="0"/>
              <a:t>Department of Computer Science</a:t>
            </a:r>
          </a:p>
          <a:p>
            <a:pPr algn="ctr"/>
            <a:r>
              <a:rPr lang="en-US" sz="3200" dirty="0"/>
              <a:t>Bahauddin Zakariya University, Multan</a:t>
            </a:r>
          </a:p>
        </p:txBody>
      </p:sp>
      <p:pic>
        <p:nvPicPr>
          <p:cNvPr id="7" name="Picture 6" descr="Institute of Computing Faculty - Bahauddin Zakariya University, Multan">
            <a:extLst>
              <a:ext uri="{FF2B5EF4-FFF2-40B4-BE49-F238E27FC236}">
                <a16:creationId xmlns:a16="http://schemas.microsoft.com/office/drawing/2014/main" id="{DF6EB393-3D8C-410F-A348-8948769F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88" y="1670490"/>
            <a:ext cx="2304256" cy="266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CE58B5-6050-4ABC-A0AE-25F59A45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E4403-B7C4-481C-9E67-7CEF6A65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F57A-EA83-458B-868F-10330FBB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5C286-CE0A-4FB0-99DD-8512F21B6C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2" y="2199288"/>
                <a:ext cx="7239790" cy="41020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Pmf – Probability at particular outcome of RE</a:t>
                </a:r>
              </a:p>
              <a:p>
                <a:r>
                  <a:rPr lang="en-US" dirty="0"/>
                  <a:t>Pdf – Cumulative probabilities in given range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7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sz="17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sup>
                      <m:e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17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700" b="1" dirty="0">
                  <a:solidFill>
                    <a:srgbClr val="FFFF00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</m:den>
                    </m:f>
                    <m:r>
                      <a:rPr lang="en-US" sz="1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</m:den>
                    </m:f>
                    <m:r>
                      <a:rPr lang="en-US" sz="1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</m:den>
                    </m:f>
                    <m:r>
                      <a:rPr lang="en-US" sz="1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</m:den>
                    </m:f>
                    <m:r>
                      <a:rPr lang="en-US" sz="1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</m:den>
                    </m:f>
                    <m:r>
                      <a:rPr lang="en-US" sz="1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</m:den>
                    </m:f>
                    <m:r>
                      <a:rPr lang="en-US" sz="1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𝟒𝟏𝟔𝟕</m:t>
                    </m:r>
                  </m:oMath>
                </a14:m>
                <a:endParaRPr lang="en-US" sz="1400" b="1" dirty="0">
                  <a:solidFill>
                    <a:srgbClr val="FFFF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dirty="0"/>
                  <a:t>If x is discrete random variable then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p>
                      <m:e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For continuous random variable x, pdf 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5C286-CE0A-4FB0-99DD-8512F21B6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2" y="2199288"/>
                <a:ext cx="7239790" cy="4102023"/>
              </a:xfrm>
              <a:blipFill>
                <a:blip r:embed="rId2"/>
                <a:stretch>
                  <a:fillRect l="-2612" t="-4755" b="-9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EA933-B015-4DCB-BCDB-16CF6F61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26F6F-51B4-457D-9B4C-C6059AAA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AC67F-A655-4641-B0AF-45FAB6C62AB6}"/>
              </a:ext>
            </a:extLst>
          </p:cNvPr>
          <p:cNvGrpSpPr/>
          <p:nvPr/>
        </p:nvGrpSpPr>
        <p:grpSpPr>
          <a:xfrm>
            <a:off x="8283836" y="2701998"/>
            <a:ext cx="3772176" cy="3150162"/>
            <a:chOff x="8283836" y="2701998"/>
            <a:chExt cx="3772176" cy="31501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1D0600-3C51-4175-BD90-539639E0AEF0}"/>
                </a:ext>
              </a:extLst>
            </p:cNvPr>
            <p:cNvSpPr/>
            <p:nvPr/>
          </p:nvSpPr>
          <p:spPr>
            <a:xfrm>
              <a:off x="8283836" y="2701998"/>
              <a:ext cx="3772176" cy="31501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https://upload.wikimedia.org/wikipedia/commons/thumb/1/12/Dice_Distribution_%28bar%29.svg/250px-Dice_Distribution_%28bar%29.svg.png">
              <a:extLst>
                <a:ext uri="{FF2B5EF4-FFF2-40B4-BE49-F238E27FC236}">
                  <a16:creationId xmlns:a16="http://schemas.microsoft.com/office/drawing/2014/main" id="{A628F8B9-5FE8-41FC-A7BD-A55E91BDC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3836" y="2857306"/>
              <a:ext cx="3772176" cy="28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710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C4F7-532F-401E-9379-AB679BE1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Distribution and Density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8AE25-DF7E-457A-9EBA-0B425B1EF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053882"/>
                <a:ext cx="9613861" cy="424742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Joint distribution describes the combined effect of two or more random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Marginal Distributions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,−∞≤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≤∞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,∞)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∞≤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≤∞,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(∞,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dirty="0"/>
                  <a:t>For discrete case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For continuous case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e>
                    </m:nary>
                  </m:oMath>
                </a14:m>
                <a:r>
                  <a:rPr lang="en-US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If X, Y are independent variables then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8AE25-DF7E-457A-9EBA-0B425B1EF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053882"/>
                <a:ext cx="9613861" cy="4247429"/>
              </a:xfrm>
              <a:blipFill>
                <a:blip r:embed="rId2"/>
                <a:stretch>
                  <a:fillRect l="-1966" t="-5308" b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443F8-1C37-49D9-9200-299FF3BC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D26DD-376E-41AE-85FA-988E4426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1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7A3F-8BA6-46F4-8F50-9CCC2E1B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C82D1E2-6AE0-432F-8629-32126382A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742611"/>
              </p:ext>
            </p:extLst>
          </p:nvPr>
        </p:nvGraphicFramePr>
        <p:xfrm>
          <a:off x="3889106" y="2781508"/>
          <a:ext cx="319629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39258">
                  <a:extLst>
                    <a:ext uri="{9D8B030D-6E8A-4147-A177-3AD203B41FA5}">
                      <a16:colId xmlns:a16="http://schemas.microsoft.com/office/drawing/2014/main" val="4211432345"/>
                    </a:ext>
                  </a:extLst>
                </a:gridCol>
                <a:gridCol w="639258">
                  <a:extLst>
                    <a:ext uri="{9D8B030D-6E8A-4147-A177-3AD203B41FA5}">
                      <a16:colId xmlns:a16="http://schemas.microsoft.com/office/drawing/2014/main" val="1003745536"/>
                    </a:ext>
                  </a:extLst>
                </a:gridCol>
                <a:gridCol w="639258">
                  <a:extLst>
                    <a:ext uri="{9D8B030D-6E8A-4147-A177-3AD203B41FA5}">
                      <a16:colId xmlns:a16="http://schemas.microsoft.com/office/drawing/2014/main" val="1966753838"/>
                    </a:ext>
                  </a:extLst>
                </a:gridCol>
                <a:gridCol w="639258">
                  <a:extLst>
                    <a:ext uri="{9D8B030D-6E8A-4147-A177-3AD203B41FA5}">
                      <a16:colId xmlns:a16="http://schemas.microsoft.com/office/drawing/2014/main" val="953834461"/>
                    </a:ext>
                  </a:extLst>
                </a:gridCol>
                <a:gridCol w="639258">
                  <a:extLst>
                    <a:ext uri="{9D8B030D-6E8A-4147-A177-3AD203B41FA5}">
                      <a16:colId xmlns:a16="http://schemas.microsoft.com/office/drawing/2014/main" val="296319106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4608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155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370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1/8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2/3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2508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3/8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9754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3C6D2-D35B-4EF6-ADCA-835057C1A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F2441-7C28-4A9A-822B-27855571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79B7C-492D-49E5-857B-117B216C79B4}"/>
                  </a:ext>
                </a:extLst>
              </p:cNvPr>
              <p:cNvSpPr txBox="1"/>
              <p:nvPr/>
            </p:nvSpPr>
            <p:spPr>
              <a:xfrm>
                <a:off x="487074" y="2343799"/>
                <a:ext cx="2951018" cy="276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Joint Probabilities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=1)=0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=1)=1/6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=1)=1/3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=2)=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=2)=1/8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=2)=2/3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=3)=1/5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=3)=1/3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=3)=3/8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79B7C-492D-49E5-857B-117B216C7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74" y="2343799"/>
                <a:ext cx="2951018" cy="2769989"/>
              </a:xfrm>
              <a:prstGeom prst="rect">
                <a:avLst/>
              </a:prstGeom>
              <a:blipFill>
                <a:blip r:embed="rId3"/>
                <a:stretch>
                  <a:fillRect t="-3077" b="-2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FC933-223C-4280-A9A2-C5875C93F073}"/>
                  </a:ext>
                </a:extLst>
              </p:cNvPr>
              <p:cNvSpPr txBox="1"/>
              <p:nvPr/>
            </p:nvSpPr>
            <p:spPr>
              <a:xfrm>
                <a:off x="7729661" y="2343799"/>
                <a:ext cx="4153945" cy="2291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Marginal Probabilities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=9/20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FC933-223C-4280-A9A2-C5875C93F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661" y="2343799"/>
                <a:ext cx="4153945" cy="2291909"/>
              </a:xfrm>
              <a:prstGeom prst="rect">
                <a:avLst/>
              </a:prstGeom>
              <a:blipFill>
                <a:blip r:embed="rId4"/>
                <a:stretch>
                  <a:fillRect l="-3231" t="-3723" b="-4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0367AB-ECAA-46DC-ABBA-53E3FDC77B08}"/>
              </a:ext>
            </a:extLst>
          </p:cNvPr>
          <p:cNvSpPr txBox="1"/>
          <p:nvPr/>
        </p:nvSpPr>
        <p:spPr>
          <a:xfrm>
            <a:off x="3438092" y="5383161"/>
            <a:ext cx="524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More about joint probability distribution…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0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DE1258-0644-4347-A120-716147B74752}"/>
              </a:ext>
            </a:extLst>
          </p:cNvPr>
          <p:cNvSpPr/>
          <p:nvPr/>
        </p:nvSpPr>
        <p:spPr>
          <a:xfrm>
            <a:off x="7976382" y="3573194"/>
            <a:ext cx="4023360" cy="29682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E1523-938A-4BED-915D-FD4489C8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0AEF9D-A951-4CD0-8D86-8CBAE6F2E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𝑷𝒐𝒔𝒕𝒆𝒓𝒊𝒐𝒓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𝑳𝒊𝒌𝒆𝒍𝒊𝒉𝒐𝒐𝒅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𝑷𝒓𝒊𝒐𝒓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𝑬𝒗𝒊𝒅𝒆𝒏𝒄𝒆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0AEF9D-A951-4CD0-8D86-8CBAE6F2E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0" t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3D0B1-95FF-4CB2-8C36-A8012A9B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3653E-11A1-49AF-A31F-E7B0FA64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4" descr="Bayes' rule with a simple and practical example - Towards Data Science">
            <a:extLst>
              <a:ext uri="{FF2B5EF4-FFF2-40B4-BE49-F238E27FC236}">
                <a16:creationId xmlns:a16="http://schemas.microsoft.com/office/drawing/2014/main" id="{991BF31C-A526-4272-BF91-351B56D2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509" y="3685735"/>
            <a:ext cx="3823097" cy="275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0A6239D1-82EB-404A-A1FF-9632E1CDDC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321" y="3685735"/>
                <a:ext cx="6736198" cy="9361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228600" algn="ctr" rotWithShape="0">
                        <a:prstClr val="black">
                          <a:alpha val="53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228600" algn="ctr" rotWithShape="0">
                        <a:prstClr val="black">
                          <a:alpha val="53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228600" algn="ctr" rotWithShape="0">
                        <a:prstClr val="black">
                          <a:alpha val="53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>
                      <a:outerShdw blurRad="228600" algn="ctr" rotWithShape="0">
                        <a:prstClr val="black">
                          <a:alpha val="53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>
                      <a:outerShdw blurRad="228600" algn="ctr" rotWithShape="0">
                        <a:prstClr val="black">
                          <a:alpha val="53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𝒄𝒂𝒏𝒄𝒆𝒓</m:t>
                        </m:r>
                      </m:e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𝒄𝒂𝒏𝒄𝒆𝒓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𝒄𝒂𝒏𝒄𝒆𝒓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den>
                    </m:f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0A6239D1-82EB-404A-A1FF-9632E1CDD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1" y="3685735"/>
                <a:ext cx="6736198" cy="936104"/>
              </a:xfrm>
              <a:prstGeom prst="rect">
                <a:avLst/>
              </a:prstGeom>
              <a:blipFill>
                <a:blip r:embed="rId4"/>
                <a:stretch>
                  <a:fillRect l="-452" t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24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A1A2-4B20-47A8-8435-4D444EA5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50C87-2CAD-4771-9598-AB8A5BB2CF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074269"/>
                <a:ext cx="9613861" cy="1920043"/>
              </a:xfrm>
            </p:spPr>
            <p:txBody>
              <a:bodyPr/>
              <a:lstStyle/>
              <a:p>
                <a:r>
                  <a:rPr lang="en-US" dirty="0"/>
                  <a:t>An average of values is known as Expectation, mean or expected value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𝒊𝒔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𝒅𝒊𝒔𝒄𝒓𝒆𝒕𝒆</m:t>
                            </m:r>
                          </m:e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𝒙𝒑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𝒅𝒙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𝒊𝒇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𝒊𝒔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𝒄𝒐𝒏𝒕𝒊𝒏𝒖𝒐𝒖𝒔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Example, two die role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50C87-2CAD-4771-9598-AB8A5BB2C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074269"/>
                <a:ext cx="9613861" cy="1920043"/>
              </a:xfrm>
              <a:blipFill>
                <a:blip r:embed="rId2"/>
                <a:stretch>
                  <a:fillRect l="-1966" t="-9841" b="-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23264-A520-482B-94E3-BECDB8CD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dirty="0" err="1"/>
              <a:t>EDucation</a:t>
            </a:r>
            <a:r>
              <a:rPr lang="en-US" dirty="0"/>
              <a:t> </a:t>
            </a:r>
            <a:r>
              <a:rPr lang="en-US" dirty="0" err="1"/>
              <a:t>EXplaineD</a:t>
            </a:r>
            <a:r>
              <a:rPr lang="en-US" dirty="0"/>
              <a:t> - COMEDXD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B3C9A-5077-47C5-A57E-BE5789E3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7230A8-CEF9-48EC-9FC6-5402770ECF3E}"/>
              </a:ext>
            </a:extLst>
          </p:cNvPr>
          <p:cNvGrpSpPr/>
          <p:nvPr/>
        </p:nvGrpSpPr>
        <p:grpSpPr>
          <a:xfrm>
            <a:off x="9131027" y="2534868"/>
            <a:ext cx="2879188" cy="2488967"/>
            <a:chOff x="8283836" y="2701998"/>
            <a:chExt cx="3772176" cy="31501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2B81C1-A2AE-4C73-A398-F182EE77E8EE}"/>
                </a:ext>
              </a:extLst>
            </p:cNvPr>
            <p:cNvSpPr/>
            <p:nvPr/>
          </p:nvSpPr>
          <p:spPr>
            <a:xfrm>
              <a:off x="8283836" y="2701998"/>
              <a:ext cx="3772176" cy="31501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https://upload.wikimedia.org/wikipedia/commons/thumb/1/12/Dice_Distribution_%28bar%29.svg/250px-Dice_Distribution_%28bar%29.svg.png">
              <a:extLst>
                <a:ext uri="{FF2B5EF4-FFF2-40B4-BE49-F238E27FC236}">
                  <a16:creationId xmlns:a16="http://schemas.microsoft.com/office/drawing/2014/main" id="{1B024B4A-9AFD-42D6-B914-022BFB392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3836" y="2857306"/>
              <a:ext cx="3772176" cy="28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1F54C0D-14EE-483E-AA8B-D56EFD4636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944991"/>
                  </p:ext>
                </p:extLst>
              </p:nvPr>
            </p:nvGraphicFramePr>
            <p:xfrm>
              <a:off x="881742" y="4066241"/>
              <a:ext cx="7548098" cy="15899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2215">
                      <a:extLst>
                        <a:ext uri="{9D8B030D-6E8A-4147-A177-3AD203B41FA5}">
                          <a16:colId xmlns:a16="http://schemas.microsoft.com/office/drawing/2014/main" val="1070186446"/>
                        </a:ext>
                      </a:extLst>
                    </a:gridCol>
                    <a:gridCol w="309489">
                      <a:extLst>
                        <a:ext uri="{9D8B030D-6E8A-4147-A177-3AD203B41FA5}">
                          <a16:colId xmlns:a16="http://schemas.microsoft.com/office/drawing/2014/main" val="3420944984"/>
                        </a:ext>
                      </a:extLst>
                    </a:gridCol>
                    <a:gridCol w="422031">
                      <a:extLst>
                        <a:ext uri="{9D8B030D-6E8A-4147-A177-3AD203B41FA5}">
                          <a16:colId xmlns:a16="http://schemas.microsoft.com/office/drawing/2014/main" val="57962513"/>
                        </a:ext>
                      </a:extLst>
                    </a:gridCol>
                    <a:gridCol w="618978">
                      <a:extLst>
                        <a:ext uri="{9D8B030D-6E8A-4147-A177-3AD203B41FA5}">
                          <a16:colId xmlns:a16="http://schemas.microsoft.com/office/drawing/2014/main" val="1761670545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val="3317987397"/>
                        </a:ext>
                      </a:extLst>
                    </a:gridCol>
                    <a:gridCol w="633046">
                      <a:extLst>
                        <a:ext uri="{9D8B030D-6E8A-4147-A177-3AD203B41FA5}">
                          <a16:colId xmlns:a16="http://schemas.microsoft.com/office/drawing/2014/main" val="1484582807"/>
                        </a:ext>
                      </a:extLst>
                    </a:gridCol>
                    <a:gridCol w="534573">
                      <a:extLst>
                        <a:ext uri="{9D8B030D-6E8A-4147-A177-3AD203B41FA5}">
                          <a16:colId xmlns:a16="http://schemas.microsoft.com/office/drawing/2014/main" val="4103756298"/>
                        </a:ext>
                      </a:extLst>
                    </a:gridCol>
                    <a:gridCol w="520504">
                      <a:extLst>
                        <a:ext uri="{9D8B030D-6E8A-4147-A177-3AD203B41FA5}">
                          <a16:colId xmlns:a16="http://schemas.microsoft.com/office/drawing/2014/main" val="2215547991"/>
                        </a:ext>
                      </a:extLst>
                    </a:gridCol>
                    <a:gridCol w="534573">
                      <a:extLst>
                        <a:ext uri="{9D8B030D-6E8A-4147-A177-3AD203B41FA5}">
                          <a16:colId xmlns:a16="http://schemas.microsoft.com/office/drawing/2014/main" val="931814416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val="1081914006"/>
                        </a:ext>
                      </a:extLst>
                    </a:gridCol>
                    <a:gridCol w="675249">
                      <a:extLst>
                        <a:ext uri="{9D8B030D-6E8A-4147-A177-3AD203B41FA5}">
                          <a16:colId xmlns:a16="http://schemas.microsoft.com/office/drawing/2014/main" val="3288308696"/>
                        </a:ext>
                      </a:extLst>
                    </a:gridCol>
                    <a:gridCol w="633046">
                      <a:extLst>
                        <a:ext uri="{9D8B030D-6E8A-4147-A177-3AD203B41FA5}">
                          <a16:colId xmlns:a16="http://schemas.microsoft.com/office/drawing/2014/main" val="1948756491"/>
                        </a:ext>
                      </a:extLst>
                    </a:gridCol>
                    <a:gridCol w="647114">
                      <a:extLst>
                        <a:ext uri="{9D8B030D-6E8A-4147-A177-3AD203B41FA5}">
                          <a16:colId xmlns:a16="http://schemas.microsoft.com/office/drawing/2014/main" val="33234163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8155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P(x)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28804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x.P</a:t>
                          </a:r>
                          <a:r>
                            <a:rPr lang="en-US" dirty="0"/>
                            <a:t>(x)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5545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1F54C0D-14EE-483E-AA8B-D56EFD4636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944991"/>
                  </p:ext>
                </p:extLst>
              </p:nvPr>
            </p:nvGraphicFramePr>
            <p:xfrm>
              <a:off x="881742" y="4066241"/>
              <a:ext cx="7548098" cy="15899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2215">
                      <a:extLst>
                        <a:ext uri="{9D8B030D-6E8A-4147-A177-3AD203B41FA5}">
                          <a16:colId xmlns:a16="http://schemas.microsoft.com/office/drawing/2014/main" val="1070186446"/>
                        </a:ext>
                      </a:extLst>
                    </a:gridCol>
                    <a:gridCol w="309489">
                      <a:extLst>
                        <a:ext uri="{9D8B030D-6E8A-4147-A177-3AD203B41FA5}">
                          <a16:colId xmlns:a16="http://schemas.microsoft.com/office/drawing/2014/main" val="3420944984"/>
                        </a:ext>
                      </a:extLst>
                    </a:gridCol>
                    <a:gridCol w="422031">
                      <a:extLst>
                        <a:ext uri="{9D8B030D-6E8A-4147-A177-3AD203B41FA5}">
                          <a16:colId xmlns:a16="http://schemas.microsoft.com/office/drawing/2014/main" val="57962513"/>
                        </a:ext>
                      </a:extLst>
                    </a:gridCol>
                    <a:gridCol w="618978">
                      <a:extLst>
                        <a:ext uri="{9D8B030D-6E8A-4147-A177-3AD203B41FA5}">
                          <a16:colId xmlns:a16="http://schemas.microsoft.com/office/drawing/2014/main" val="1761670545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val="3317987397"/>
                        </a:ext>
                      </a:extLst>
                    </a:gridCol>
                    <a:gridCol w="633046">
                      <a:extLst>
                        <a:ext uri="{9D8B030D-6E8A-4147-A177-3AD203B41FA5}">
                          <a16:colId xmlns:a16="http://schemas.microsoft.com/office/drawing/2014/main" val="1484582807"/>
                        </a:ext>
                      </a:extLst>
                    </a:gridCol>
                    <a:gridCol w="534573">
                      <a:extLst>
                        <a:ext uri="{9D8B030D-6E8A-4147-A177-3AD203B41FA5}">
                          <a16:colId xmlns:a16="http://schemas.microsoft.com/office/drawing/2014/main" val="4103756298"/>
                        </a:ext>
                      </a:extLst>
                    </a:gridCol>
                    <a:gridCol w="520504">
                      <a:extLst>
                        <a:ext uri="{9D8B030D-6E8A-4147-A177-3AD203B41FA5}">
                          <a16:colId xmlns:a16="http://schemas.microsoft.com/office/drawing/2014/main" val="2215547991"/>
                        </a:ext>
                      </a:extLst>
                    </a:gridCol>
                    <a:gridCol w="534573">
                      <a:extLst>
                        <a:ext uri="{9D8B030D-6E8A-4147-A177-3AD203B41FA5}">
                          <a16:colId xmlns:a16="http://schemas.microsoft.com/office/drawing/2014/main" val="931814416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val="1081914006"/>
                        </a:ext>
                      </a:extLst>
                    </a:gridCol>
                    <a:gridCol w="675249">
                      <a:extLst>
                        <a:ext uri="{9D8B030D-6E8A-4147-A177-3AD203B41FA5}">
                          <a16:colId xmlns:a16="http://schemas.microsoft.com/office/drawing/2014/main" val="3288308696"/>
                        </a:ext>
                      </a:extLst>
                    </a:gridCol>
                    <a:gridCol w="633046">
                      <a:extLst>
                        <a:ext uri="{9D8B030D-6E8A-4147-A177-3AD203B41FA5}">
                          <a16:colId xmlns:a16="http://schemas.microsoft.com/office/drawing/2014/main" val="1948756491"/>
                        </a:ext>
                      </a:extLst>
                    </a:gridCol>
                    <a:gridCol w="647114">
                      <a:extLst>
                        <a:ext uri="{9D8B030D-6E8A-4147-A177-3AD203B41FA5}">
                          <a16:colId xmlns:a16="http://schemas.microsoft.com/office/drawing/2014/main" val="33234163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8039" t="-9836" r="-2043137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4203" t="-9836" r="-1410145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6667" t="-9836" r="-853922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5556" t="-9836" r="-867778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6154" t="-9836" r="-650962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5455" t="-9836" r="-669318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71765" t="-9836" r="-592941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2045" t="-9836" r="-472727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21111" t="-9836" r="-362222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27928" t="-9836" r="-193694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0385" t="-9836" r="-106731" b="-3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69811" t="-9836" r="-4717" b="-3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155890"/>
                      </a:ext>
                    </a:extLst>
                  </a:tr>
                  <a:tr h="61233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P(x)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4203" t="-67000" r="-1410145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6667" t="-67000" r="-853922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5556" t="-67000" r="-867778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6154" t="-67000" r="-650962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5455" t="-67000" r="-669318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71765" t="-67000" r="-592941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2045" t="-67000" r="-472727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21111" t="-67000" r="-362222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27928" t="-67000" r="-193694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0385" t="-67000" r="-106731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69811" t="-67000" r="-4717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2880496"/>
                      </a:ext>
                    </a:extLst>
                  </a:tr>
                  <a:tr h="606806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x.P</a:t>
                          </a:r>
                          <a:r>
                            <a:rPr lang="en-US" dirty="0"/>
                            <a:t>(x)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4203" t="-167000" r="-141014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6667" t="-167000" r="-85392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5556" t="-167000" r="-867778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6154" t="-167000" r="-65096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5455" t="-167000" r="-669318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71765" t="-167000" r="-592941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42045" t="-167000" r="-472727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21111" t="-167000" r="-36222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27928" t="-167000" r="-19369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0385" t="-167000" r="-106731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69811" t="-167000" r="-4717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5545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4B0FC2-9031-48A7-9EB2-A003E56684EC}"/>
                  </a:ext>
                </a:extLst>
              </p:cNvPr>
              <p:cNvSpPr/>
              <p:nvPr/>
            </p:nvSpPr>
            <p:spPr>
              <a:xfrm>
                <a:off x="554892" y="5683001"/>
                <a:ext cx="8201797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𝟑𝟔</m:t>
                          </m:r>
                        </m:den>
                      </m:f>
                      <m:d>
                        <m:d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𝟐𝟎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𝟑𝟎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𝟒𝟐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𝟒𝟎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𝟑𝟔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𝟑𝟎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  <m:r>
                        <a:rPr lang="en-US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𝟐𝟓𝟐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𝟑𝟔</m:t>
                          </m:r>
                        </m:den>
                      </m:f>
                      <m:r>
                        <a:rPr lang="en-US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4B0FC2-9031-48A7-9EB2-A003E5668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92" y="5683001"/>
                <a:ext cx="8201797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4BDC2A-40FD-450B-8DA2-A343ABE601AC}"/>
                  </a:ext>
                </a:extLst>
              </p:cNvPr>
              <p:cNvSpPr txBox="1"/>
              <p:nvPr/>
            </p:nvSpPr>
            <p:spPr>
              <a:xfrm flipH="1">
                <a:off x="9006572" y="5585878"/>
                <a:ext cx="3128097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𝑆𝑖𝑚𝑝𝑙𝑒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4BDC2A-40FD-450B-8DA2-A343ABE60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006572" y="5585878"/>
                <a:ext cx="3128097" cy="639983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71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397B-89F3-4DEB-8E93-A22659F4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2E5A5-8D05-4364-991F-33322FA7E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362291"/>
          </a:xfrm>
        </p:spPr>
        <p:txBody>
          <a:bodyPr/>
          <a:lstStyle/>
          <a:p>
            <a:endParaRPr lang="en-US" b="1" dirty="0">
              <a:solidFill>
                <a:srgbClr val="FFFF00"/>
              </a:solidFill>
            </a:endParaRPr>
          </a:p>
          <a:p>
            <a:pPr lvl="1"/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C34B3-6A53-42C5-AE76-53CC63BD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6DAD6-07FA-44DD-A6C7-53D9BF66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A4266E-5674-4142-BCD6-AAF19DC75DE4}"/>
                  </a:ext>
                </a:extLst>
              </p:cNvPr>
              <p:cNvSpPr/>
              <p:nvPr/>
            </p:nvSpPr>
            <p:spPr>
              <a:xfrm>
                <a:off x="5738185" y="4198993"/>
                <a:ext cx="2601866" cy="1602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𝒅𝒙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A4266E-5674-4142-BCD6-AAF19DC75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185" y="4198993"/>
                <a:ext cx="2601866" cy="1602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EEAADCE-44D9-4E86-AFDF-FC68FFA97AAC}"/>
                  </a:ext>
                </a:extLst>
              </p:cNvPr>
              <p:cNvSpPr/>
              <p:nvPr/>
            </p:nvSpPr>
            <p:spPr>
              <a:xfrm>
                <a:off x="5487251" y="2433791"/>
                <a:ext cx="3103734" cy="1602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  <m:e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𝒅𝒙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EEAADCE-44D9-4E86-AFDF-FC68FFA97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251" y="2433791"/>
                <a:ext cx="3103734" cy="1602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B2565D-4EAA-451F-B812-1F51AB4E9E39}"/>
                  </a:ext>
                </a:extLst>
              </p:cNvPr>
              <p:cNvSpPr/>
              <p:nvPr/>
            </p:nvSpPr>
            <p:spPr>
              <a:xfrm>
                <a:off x="2052741" y="2992884"/>
                <a:ext cx="2615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𝒂𝑿</m:t>
                          </m:r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𝒂𝑬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B2565D-4EAA-451F-B812-1F51AB4E9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1" y="2992884"/>
                <a:ext cx="26157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C283F1-A38E-4AF9-9DF8-811C0B81B5A2}"/>
                  </a:ext>
                </a:extLst>
              </p:cNvPr>
              <p:cNvSpPr/>
              <p:nvPr/>
            </p:nvSpPr>
            <p:spPr>
              <a:xfrm>
                <a:off x="2032863" y="4446240"/>
                <a:ext cx="2655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C283F1-A38E-4AF9-9DF8-811C0B81B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863" y="4446240"/>
                <a:ext cx="26555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784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0561-36A8-48CA-AB5E-4E3B5AC0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8D6D2-A526-4FD4-BC4D-7880901CDF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1955408"/>
                <a:ext cx="9613861" cy="4902592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>
                    <a:effectLst/>
                  </a:rPr>
                  <a:t>Variance </a:t>
                </a:r>
                <a:r>
                  <a:rPr lang="en-US" dirty="0">
                    <a:effectLst/>
                  </a:rPr>
                  <a:t>measures how much </a:t>
                </a:r>
                <a:r>
                  <a:rPr lang="en-US" i="1" dirty="0">
                    <a:effectLst/>
                  </a:rPr>
                  <a:t>X </a:t>
                </a:r>
                <a:r>
                  <a:rPr lang="en-US" dirty="0">
                    <a:effectLst/>
                  </a:rPr>
                  <a:t>varies around the expected value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FFFF00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𝒂𝑿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𝑺𝒕𝒂𝒏𝒅𝒂𝒓𝒅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𝒅𝒆𝒗𝒊𝒂𝒕𝒊𝒐𝒏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ra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r>
                  <a:rPr lang="en-US" i="1" dirty="0">
                    <a:effectLst/>
                  </a:rPr>
                  <a:t>Covariance </a:t>
                </a:r>
                <a:r>
                  <a:rPr lang="en-US" dirty="0">
                    <a:effectLst/>
                  </a:rPr>
                  <a:t>indicates the relationship between two random variables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s-ES" b="1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b="1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b="1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s-ES" b="1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s-E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1" i="1" dirty="0" err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s-ES" b="1" i="1" dirty="0" err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d>
                          <m:dPr>
                            <m:ctrlPr>
                              <a:rPr lang="es-E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𝒀</m:t>
                            </m:r>
                            <m:r>
                              <a:rPr lang="es-E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1" i="1" dirty="0" err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s-ES" b="1" i="1" dirty="0" err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𝒀</m:t>
                            </m:r>
                            <m:r>
                              <a:rPr lang="es-E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s-ES" b="1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𝑿𝒀</m:t>
                        </m:r>
                        <m:r>
                          <a:rPr lang="es-ES" b="1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dirty="0" err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s-ES" b="1" i="1" dirty="0" err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dirty="0" err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s-ES" b="1" i="1" dirty="0" err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r>
                      <a:rPr lang="es-ES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𝑪𝒐𝒗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𝒀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)=</m:t>
                    </m:r>
                    <m:r>
                      <a:rPr lang="es-ES" b="1" i="1" dirty="0" err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𝑪𝒐𝒗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𝒀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s-ES" b="1" dirty="0">
                  <a:solidFill>
                    <a:srgbClr val="FFFF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𝑪𝒐𝒗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b="1" dirty="0">
                  <a:solidFill>
                    <a:srgbClr val="FFFF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𝑪𝒐𝒗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s-ES" b="1" i="1" dirty="0" err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𝑪𝒐𝒗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s-ES" b="1" i="1" dirty="0" err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𝑪𝒐𝒗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b="1" dirty="0">
                  <a:solidFill>
                    <a:srgbClr val="FFFF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s-E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E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  <m:r>
                          <a:rPr lang="es-E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𝑪𝒐𝒗</m:t>
                        </m:r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ES" b="1" dirty="0">
                  <a:solidFill>
                    <a:srgbClr val="FFFF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8D6D2-A526-4FD4-BC4D-7880901CDF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1955408"/>
                <a:ext cx="9613861" cy="4902592"/>
              </a:xfrm>
              <a:blipFill>
                <a:blip r:embed="rId2"/>
                <a:stretch>
                  <a:fillRect l="-888" t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4C604-E334-4D22-9DDC-912F60C6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dirty="0" err="1"/>
              <a:t>EDucation</a:t>
            </a:r>
            <a:r>
              <a:rPr lang="en-US" dirty="0"/>
              <a:t> </a:t>
            </a:r>
            <a:r>
              <a:rPr lang="en-US" dirty="0" err="1"/>
              <a:t>EXplaineD</a:t>
            </a:r>
            <a:r>
              <a:rPr lang="en-US" dirty="0"/>
              <a:t> - COMEDXD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1D2AC-7485-4CA3-BE41-4179BEC3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0" name="Picture 2" descr="Variance and Standard Deviation - From The GENESIS">
            <a:extLst>
              <a:ext uri="{FF2B5EF4-FFF2-40B4-BE49-F238E27FC236}">
                <a16:creationId xmlns:a16="http://schemas.microsoft.com/office/drawing/2014/main" id="{399B1C51-84D6-4C5C-8C63-ED5896F6A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4" r="4643"/>
          <a:stretch/>
        </p:blipFill>
        <p:spPr bwMode="auto">
          <a:xfrm>
            <a:off x="7310252" y="4388899"/>
            <a:ext cx="4783425" cy="233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438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3E6E-F12A-464B-973E-13A49C5B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43A44-C5F8-4F7E-9235-770A3C4EA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152997"/>
                <a:ext cx="9613861" cy="359931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𝒀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)=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)+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𝒀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)+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𝑪𝒐𝒗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𝒀</m:t>
                    </m:r>
                    <m:r>
                      <a:rPr lang="es-E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endParaRPr lang="es-ES" b="1" dirty="0">
                  <a:solidFill>
                    <a:srgbClr val="FFFF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𝑽𝒂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𝑽𝒂𝒓</m:t>
                            </m:r>
                            <m:d>
                              <m:dPr>
                                <m:ctrlPr>
                                  <a:rPr lang="en-US" b="1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/>
                              <m:e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s-ES" b="1" dirty="0">
                  <a:solidFill>
                    <a:srgbClr val="FFFF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𝑽𝒂</m:t>
                    </m:r>
                    <m:r>
                      <a:rPr lang="es-ES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𝑽𝒂𝒓</m:t>
                            </m:r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s-ES" b="1" dirty="0">
                  <a:solidFill>
                    <a:srgbClr val="FFFF00"/>
                  </a:solidFill>
                </a:endParaRPr>
              </a:p>
              <a:p>
                <a:r>
                  <a:rPr lang="en-US" i="1" dirty="0">
                    <a:effectLst/>
                  </a:rPr>
                  <a:t>Correlation </a:t>
                </a:r>
                <a:r>
                  <a:rPr lang="en-US" dirty="0">
                    <a:effectLst/>
                  </a:rPr>
                  <a:t>is a normalized, dimensionless quantity that is always between -1 and 1</a:t>
                </a:r>
                <a:br>
                  <a:rPr lang="es-E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43A44-C5F8-4F7E-9235-770A3C4EA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152997"/>
                <a:ext cx="9613861" cy="3599316"/>
              </a:xfrm>
              <a:blipFill>
                <a:blip r:embed="rId2"/>
                <a:stretch>
                  <a:fillRect l="-1966" t="-7614" r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F23A0-4790-4F8B-99D2-136C261E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dirty="0" err="1"/>
              <a:t>EDucation</a:t>
            </a:r>
            <a:r>
              <a:rPr lang="en-US" dirty="0"/>
              <a:t> </a:t>
            </a:r>
            <a:r>
              <a:rPr lang="en-US" dirty="0" err="1"/>
              <a:t>EXplaineD</a:t>
            </a:r>
            <a:r>
              <a:rPr lang="en-US" dirty="0"/>
              <a:t> - COMEDXD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90709-BC5B-4083-847F-58EDB692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B0D25B-D6AC-4818-8472-BB2780A54E6E}"/>
                  </a:ext>
                </a:extLst>
              </p:cNvPr>
              <p:cNvSpPr/>
              <p:nvPr/>
            </p:nvSpPr>
            <p:spPr>
              <a:xfrm>
                <a:off x="3264243" y="3912825"/>
                <a:ext cx="3354636" cy="74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𝑪𝒐𝒓𝒓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𝑪𝒐𝒗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𝑽𝒂𝒓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𝑽𝒂𝒓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B0D25B-D6AC-4818-8472-BB2780A54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243" y="3912825"/>
                <a:ext cx="3354636" cy="746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Correlation">
            <a:extLst>
              <a:ext uri="{FF2B5EF4-FFF2-40B4-BE49-F238E27FC236}">
                <a16:creationId xmlns:a16="http://schemas.microsoft.com/office/drawing/2014/main" id="{66D5D1D6-5136-4E3C-B4F1-1A1239B8DD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Correlation Between Two Variables – LY TONG-BLOG">
            <a:extLst>
              <a:ext uri="{FF2B5EF4-FFF2-40B4-BE49-F238E27FC236}">
                <a16:creationId xmlns:a16="http://schemas.microsoft.com/office/drawing/2014/main" id="{9799A412-FC8A-4CD1-AE68-413BD4E7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18" y="4658991"/>
            <a:ext cx="7526401" cy="204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90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79D5-7A70-45C2-8468-49F8534D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Law of Large Numbers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700B53-2790-4CDE-885B-D8C8EB714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US" dirty="0"/>
                  <a:t> be a set of independent and identically distributed (</a:t>
                </a:r>
                <a:r>
                  <a:rPr lang="en-US" dirty="0" err="1"/>
                  <a:t>iid</a:t>
                </a:r>
                <a:r>
                  <a:rPr lang="en-US" dirty="0"/>
                  <a:t>) random variables each with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effectLst/>
                  </a:rPr>
                  <a:t>average of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trials converges to the mean as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increases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700B53-2790-4CDE-885B-D8C8EB714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66" t="-20305" r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AE42-C7AF-4177-A098-E88C7CA5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5A936-7B9F-4FEF-BA1A-4F5B7500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CC2FDB-2783-44F0-97C5-3858A3F58535}"/>
                  </a:ext>
                </a:extLst>
              </p:cNvPr>
              <p:cNvSpPr/>
              <p:nvPr/>
            </p:nvSpPr>
            <p:spPr>
              <a:xfrm>
                <a:off x="680321" y="4136531"/>
                <a:ext cx="4740529" cy="71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{"/>
                          <m:endChr m:val=""/>
                          <m:ctrlP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dirty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1" i="1" dirty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 dirty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b="1" i="1" dirty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 dirty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en-US" b="1" i="1" dirty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r>
                                    <a:rPr lang="en-US" b="1" i="1" dirty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den>
                              </m:f>
                              <m:r>
                                <a:rPr lang="en-US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</m:d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CC2FDB-2783-44F0-97C5-3858A3F58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1" y="4136531"/>
                <a:ext cx="4740529" cy="7137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465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517F-48FC-4842-B84F-79A46C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47CE35-1688-4B1C-AE39-EA742DD04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252467"/>
                <a:ext cx="9613861" cy="3599316"/>
              </a:xfrm>
            </p:spPr>
            <p:txBody>
              <a:bodyPr/>
              <a:lstStyle/>
              <a:p>
                <a:r>
                  <a:rPr lang="en-US" dirty="0">
                    <a:effectLst/>
                  </a:rPr>
                  <a:t>Bernoulli Distribution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effectLst/>
                  </a:rPr>
                  <a:t>A trial is performed whose outcome is either a “success” or a “failure.”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effectLst/>
                  </a:rPr>
                  <a:t>The random variable </a:t>
                </a:r>
                <a:r>
                  <a:rPr lang="en-US" i="1" dirty="0">
                    <a:effectLst/>
                  </a:rPr>
                  <a:t>X </a:t>
                </a:r>
                <a:r>
                  <a:rPr lang="en-US" dirty="0">
                    <a:effectLst/>
                  </a:rPr>
                  <a:t>is a 0/1 indicator variable and takes the value 1</a:t>
                </a:r>
                <a:br>
                  <a:rPr lang="en-US" dirty="0">
                    <a:effectLst/>
                  </a:rPr>
                </a:br>
                <a:r>
                  <a:rPr lang="en-US" dirty="0">
                    <a:effectLst/>
                  </a:rPr>
                  <a:t>for a success outcome and is 0 otherwise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i="1" dirty="0">
                    <a:effectLst/>
                  </a:rPr>
                  <a:t>p </a:t>
                </a:r>
                <a:r>
                  <a:rPr lang="en-US" dirty="0">
                    <a:effectLst/>
                  </a:rPr>
                  <a:t>is the probability that the result of trial is a success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} =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} =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FF00"/>
                    </a:solidFill>
                  </a:rPr>
                  <a:t> </a:t>
                </a:r>
                <a:r>
                  <a:rPr lang="en-US" dirty="0"/>
                  <a:t>that can also be written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𝑷</m:t>
                    </m:r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{</m:t>
                    </m:r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𝒊</m:t>
                    </m:r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} = </m:t>
                    </m:r>
                    <m:sSup>
                      <m:sSup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n-NO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nn-NO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n-NO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n-NO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nn-NO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nn-NO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e>
                      <m:sup>
                        <m:r>
                          <a:rPr lang="nn-NO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nn-NO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n-NO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𝒊</m:t>
                    </m:r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nn-NO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  <m:r>
                      <a:rPr lang="nn-NO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47CE35-1688-4B1C-AE39-EA742DD04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252467"/>
                <a:ext cx="9613861" cy="3599316"/>
              </a:xfrm>
              <a:blipFill>
                <a:blip r:embed="rId2"/>
                <a:stretch>
                  <a:fillRect l="-888" t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0F625-0012-4450-A963-162CA982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E552C-56A2-4ABE-BF5C-55362CDC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2050" name="Picture 2" descr="Bernoulli Distribution - MATLAB &amp; Simulink">
            <a:extLst>
              <a:ext uri="{FF2B5EF4-FFF2-40B4-BE49-F238E27FC236}">
                <a16:creationId xmlns:a16="http://schemas.microsoft.com/office/drawing/2014/main" id="{78E4BD9D-439F-40EA-89C2-25BF5E3D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255" y="4348090"/>
            <a:ext cx="3095113" cy="23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61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00227-1B55-4896-A841-7393C7780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for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23E23-3994-4EDE-A9A2-0FE8195D1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</p:spTree>
    <p:extLst>
      <p:ext uri="{BB962C8B-B14F-4D97-AF65-F5344CB8AC3E}">
        <p14:creationId xmlns:p14="http://schemas.microsoft.com/office/powerpoint/2010/main" val="1771502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F92E-D725-4F95-86CE-2CD980EA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763A5A-CE46-43F1-9AEF-A64570F69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110154"/>
                <a:ext cx="9613861" cy="3826035"/>
              </a:xfrm>
            </p:spPr>
            <p:txBody>
              <a:bodyPr/>
              <a:lstStyle/>
              <a:p>
                <a:r>
                  <a:rPr lang="en-US" dirty="0">
                    <a:effectLst/>
                  </a:rPr>
                  <a:t>If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identical independent Bernoulli trials are made, the random variable </a:t>
                </a:r>
                <a:r>
                  <a:rPr lang="en-US" i="1" dirty="0">
                    <a:effectLst/>
                  </a:rPr>
                  <a:t>X </a:t>
                </a:r>
                <a:r>
                  <a:rPr lang="en-US" dirty="0">
                    <a:effectLst/>
                  </a:rPr>
                  <a:t>that represents the number of successes that occurs in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trials is binomial distributed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effectLst/>
                  </a:rPr>
                  <a:t>The probability that there are </a:t>
                </a:r>
                <a:r>
                  <a:rPr lang="en-US" i="1" dirty="0" err="1">
                    <a:effectLst/>
                  </a:rPr>
                  <a:t>i</a:t>
                </a:r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successes in N trials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]"/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pl-PL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𝑵𝒑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i="1" dirty="0">
                  <a:solidFill>
                    <a:srgbClr val="FFFF00"/>
                  </a:solidFill>
                  <a:effectLst/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𝑵𝒑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𝒑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br>
                  <a:rPr lang="en-US" b="1" dirty="0">
                    <a:solidFill>
                      <a:srgbClr val="FFFF00"/>
                    </a:solidFill>
                  </a:rPr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763A5A-CE46-43F1-9AEF-A64570F69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110154"/>
                <a:ext cx="9613861" cy="3826035"/>
              </a:xfrm>
              <a:blipFill>
                <a:blip r:embed="rId2"/>
                <a:stretch>
                  <a:fillRect l="-888" t="-2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8B5730-5EFD-4991-A8E2-29928BCC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C28BC-BAD3-4B0E-91C1-21C4C5378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3074" name="Picture 2" descr="The Binomial Distribution">
            <a:extLst>
              <a:ext uri="{FF2B5EF4-FFF2-40B4-BE49-F238E27FC236}">
                <a16:creationId xmlns:a16="http://schemas.microsoft.com/office/drawing/2014/main" id="{66437599-9103-43ED-9898-B66E9BC61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09" y="3464828"/>
            <a:ext cx="4563996" cy="320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8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CE2D-B8DC-4592-8DC1-7D6BBF12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Distribution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4AE5E-23EE-445E-B973-EE70B395E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2"/>
                <a:ext cx="9613861" cy="39644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effectLst/>
                  </a:rPr>
                  <a:t>The outcome of a random event is one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mutually exclusive and exhaustive states</a:t>
                </a:r>
              </a:p>
              <a:p>
                <a:pPr lvl="1"/>
                <a:r>
                  <a:rPr lang="en-US" dirty="0">
                    <a:effectLst/>
                  </a:rPr>
                  <a:t>each of which has a probability of occurring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FFFF00"/>
                    </a:solidFill>
                    <a:effectLst/>
                  </a:rPr>
                  <a:t> </a:t>
                </a:r>
                <a:endParaRPr lang="en-US" b="1" i="1" dirty="0">
                  <a:effectLst/>
                </a:endParaRPr>
              </a:p>
              <a:p>
                <a:pPr lvl="1"/>
                <a:r>
                  <a:rPr lang="en-US" dirty="0">
                    <a:effectLst/>
                  </a:rPr>
                  <a:t>Let outcome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effectLst/>
                  </a:rPr>
                  <a:t> occurred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FF00"/>
                    </a:solidFill>
                    <a:effectLst/>
                  </a:rPr>
                  <a:t> </a:t>
                </a:r>
                <a:r>
                  <a:rPr lang="en-US" dirty="0">
                    <a:effectLst/>
                  </a:rPr>
                  <a:t>times</a:t>
                </a:r>
              </a:p>
              <a:p>
                <a:pPr lvl="1"/>
                <a:r>
                  <a:rPr lang="en-US" dirty="0">
                    <a:effectLst/>
                  </a:rPr>
                  <a:t>Then the joint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</a:rPr>
                  <a:t>is multinomial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. . . , 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!</m:t>
                    </m:r>
                    <m:nary>
                      <m:naryPr>
                        <m:chr m:val="∏"/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  <m:e>
                        <m:f>
                          <m:f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A4AE5E-23EE-445E-B973-EE70B395E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2"/>
                <a:ext cx="9613861" cy="3964439"/>
              </a:xfrm>
              <a:blipFill>
                <a:blip r:embed="rId2"/>
                <a:stretch>
                  <a:fillRect l="-888" t="-2151" r="-1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B575-8240-475B-875F-6B0B6C98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1A753-16C5-40FD-9EF2-3A0AD136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FC5041-9FC6-4C6E-ADB9-369B2DEC61DB}"/>
                  </a:ext>
                </a:extLst>
              </p:cNvPr>
              <p:cNvSpPr/>
              <p:nvPr/>
            </p:nvSpPr>
            <p:spPr>
              <a:xfrm>
                <a:off x="872836" y="4765243"/>
                <a:ext cx="6096000" cy="8742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:r>
                  <a:rPr lang="en-US" dirty="0"/>
                  <a:t>A special case is when </a:t>
                </a:r>
                <a:r>
                  <a:rPr lang="en-US" i="1" dirty="0"/>
                  <a:t>N </a:t>
                </a:r>
                <a:r>
                  <a:rPr lang="en-US" dirty="0"/>
                  <a:t>= 1; only one trial is made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 . . . , 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b>
                        </m:sSub>
                      </m:e>
                    </m:d>
                    <m:r>
                      <a:rPr lang="en-US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!</m:t>
                    </m:r>
                    <m:nary>
                      <m:naryPr>
                        <m:chr m:val="∏"/>
                        <m:ctrlPr>
                          <a:rPr lang="en-US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  <m:e>
                        <m:f>
                          <m:fPr>
                            <m:ctrlP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1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b="1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1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b="1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sup>
                            </m:sSubSup>
                          </m:num>
                          <m:den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FC5041-9FC6-4C6E-ADB9-369B2DEC6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6" y="4765243"/>
                <a:ext cx="6096000" cy="874278"/>
              </a:xfrm>
              <a:prstGeom prst="rect">
                <a:avLst/>
              </a:prstGeom>
              <a:blipFill>
                <a:blip r:embed="rId3"/>
                <a:stretch>
                  <a:fillRect t="-4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Multinomial probability density function - MATLAB mnpdf">
            <a:extLst>
              <a:ext uri="{FF2B5EF4-FFF2-40B4-BE49-F238E27FC236}">
                <a16:creationId xmlns:a16="http://schemas.microsoft.com/office/drawing/2014/main" id="{6D338E7D-F18B-4109-9CED-FC82CF1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16" y="3830538"/>
            <a:ext cx="3964639" cy="297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0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EF4D-7229-4C8B-B78B-5FB84BE2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B95C1-4579-4F60-9A6A-8DF5C3858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</a:rPr>
              <a:t>X </a:t>
            </a:r>
            <a:r>
              <a:rPr lang="en-US" dirty="0">
                <a:effectLst/>
              </a:rPr>
              <a:t>is uniformly distributed over the interval </a:t>
            </a:r>
            <a:r>
              <a:rPr lang="en-US" i="1" dirty="0">
                <a:effectLst/>
              </a:rPr>
              <a:t>[a, b] </a:t>
            </a:r>
            <a:r>
              <a:rPr lang="en-US" dirty="0">
                <a:effectLst/>
              </a:rPr>
              <a:t>if its density function is given by</a:t>
            </a:r>
            <a:r>
              <a:rPr lang="en-US" dirty="0"/>
              <a:t> </a:t>
            </a:r>
          </a:p>
          <a:p>
            <a:pPr lvl="1"/>
            <a:endParaRPr lang="en-US" b="1" dirty="0">
              <a:solidFill>
                <a:srgbClr val="FFFF00"/>
              </a:solidFill>
            </a:endParaRPr>
          </a:p>
          <a:p>
            <a:pPr lvl="1"/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2F4EB-DF09-45E9-80F1-F6E1CE05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CD3B0-F8E8-431F-B610-1994EC2F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0541B2-1413-4E99-AC0D-A3F6EF87BC34}"/>
                  </a:ext>
                </a:extLst>
              </p:cNvPr>
              <p:cNvSpPr/>
              <p:nvPr/>
            </p:nvSpPr>
            <p:spPr>
              <a:xfrm>
                <a:off x="3701634" y="3289331"/>
                <a:ext cx="314246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0541B2-1413-4E99-AC0D-A3F6EF87B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634" y="3289331"/>
                <a:ext cx="3142462" cy="9766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DFC3C3-2046-4BB0-A15E-8526E72529DD}"/>
                  </a:ext>
                </a:extLst>
              </p:cNvPr>
              <p:cNvSpPr/>
              <p:nvPr/>
            </p:nvSpPr>
            <p:spPr>
              <a:xfrm>
                <a:off x="3701634" y="4420282"/>
                <a:ext cx="1753237" cy="616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DFC3C3-2046-4BB0-A15E-8526E7252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634" y="4420282"/>
                <a:ext cx="1753237" cy="616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205100-83B0-4833-B7AA-2CF0A85F2C86}"/>
                  </a:ext>
                </a:extLst>
              </p:cNvPr>
              <p:cNvSpPr/>
              <p:nvPr/>
            </p:nvSpPr>
            <p:spPr>
              <a:xfrm>
                <a:off x="3701634" y="5074735"/>
                <a:ext cx="2182008" cy="653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𝑽𝒂𝒓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dirty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b="1" i="1" dirty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dirty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205100-83B0-4833-B7AA-2CF0A85F2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634" y="5074735"/>
                <a:ext cx="2182008" cy="653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Probability Distribution – Uniform - From The GENESIS">
            <a:extLst>
              <a:ext uri="{FF2B5EF4-FFF2-40B4-BE49-F238E27FC236}">
                <a16:creationId xmlns:a16="http://schemas.microsoft.com/office/drawing/2014/main" id="{650E24EB-2C1C-4CFC-BE6A-90B3D94DE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0" t="5064" r="16169" b="5952"/>
          <a:stretch/>
        </p:blipFill>
        <p:spPr bwMode="auto">
          <a:xfrm>
            <a:off x="8904955" y="3067121"/>
            <a:ext cx="3027919" cy="359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45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7E9B-CDCD-4856-B933-FA86775E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Normal/Gaussian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E90E1-E9A1-4F86-B58A-7F5EBD160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3E95C-85C6-4950-BE08-702122AD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CB56424-9563-4EE7-81BE-BDD83D64AA8B}"/>
                  </a:ext>
                </a:extLst>
              </p:cNvPr>
              <p:cNvSpPr/>
              <p:nvPr/>
            </p:nvSpPr>
            <p:spPr>
              <a:xfrm>
                <a:off x="842684" y="2521539"/>
                <a:ext cx="4545923" cy="728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𝝅𝝈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−∞≤</m:t>
                      </m:r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</m:t>
                      </m:r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CB56424-9563-4EE7-81BE-BDD83D64A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84" y="2521539"/>
                <a:ext cx="4545923" cy="7280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744C65-62F2-465B-A3A0-8CD89FA6A086}"/>
                  </a:ext>
                </a:extLst>
              </p:cNvPr>
              <p:cNvSpPr/>
              <p:nvPr/>
            </p:nvSpPr>
            <p:spPr>
              <a:xfrm>
                <a:off x="842684" y="3567600"/>
                <a:ext cx="1178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744C65-62F2-465B-A3A0-8CD89FA6A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84" y="3567600"/>
                <a:ext cx="1178528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6DB78C-B106-436D-A1F9-48DA5CD7F87E}"/>
                  </a:ext>
                </a:extLst>
              </p:cNvPr>
              <p:cNvSpPr/>
              <p:nvPr/>
            </p:nvSpPr>
            <p:spPr>
              <a:xfrm>
                <a:off x="842684" y="4399883"/>
                <a:ext cx="1846916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𝑽𝒂𝒓𝒊𝒂𝒏𝒄</m:t>
                      </m:r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6DB78C-B106-436D-A1F9-48DA5CD7F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84" y="4399883"/>
                <a:ext cx="1846916" cy="375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Normal Distribution in Statistics - The Ultimate Guide">
            <a:extLst>
              <a:ext uri="{FF2B5EF4-FFF2-40B4-BE49-F238E27FC236}">
                <a16:creationId xmlns:a16="http://schemas.microsoft.com/office/drawing/2014/main" id="{B0D27EB4-08FF-4852-976F-BA7165417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607" y="2286000"/>
            <a:ext cx="6728043" cy="451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6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9E7C-7E2E-4E52-A63B-9827E36F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 Distribution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A9C76-22ED-4CDC-AC49-25EB21EB6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ffectLst/>
                  </a:rPr>
                  <a:t>If </a:t>
                </a:r>
                <a:r>
                  <a:rPr lang="en-US" i="1" dirty="0">
                    <a:effectLst/>
                  </a:rPr>
                  <a:t>Zi </a:t>
                </a:r>
                <a:r>
                  <a:rPr lang="en-US" dirty="0">
                    <a:effectLst/>
                  </a:rPr>
                  <a:t>are independent unit normal random variables, then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pl-PL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=</m:t>
                    </m:r>
                    <m:sSubSup>
                      <m:sSubSup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effectLst/>
                  </a:rPr>
                  <a:t>is chi-square with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degrees of freedom, namely,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∼ </m:t>
                    </m:r>
                    <m:sSubSup>
                      <m:sSubSup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>
                    <a:effectLst/>
                  </a:rPr>
                  <a:t>, with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𝑬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] = 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pt-BR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A9C76-22ED-4CDC-AC49-25EB21EB6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8" t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8DD69-5D4A-4427-A068-A2DE85CB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B4455-B4B7-4691-B50D-2C07AF00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7170" name="Picture 2" descr="A detail of the Chi-square distribution and its tails, used in ...">
            <a:extLst>
              <a:ext uri="{FF2B5EF4-FFF2-40B4-BE49-F238E27FC236}">
                <a16:creationId xmlns:a16="http://schemas.microsoft.com/office/drawing/2014/main" id="{A3816EA2-0A90-43D0-8DBE-51A183EF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111" y="3157794"/>
            <a:ext cx="3948534" cy="350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61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4949-5CD4-4A0F-AC97-1F548504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47CC8-A906-4708-A689-3A5AFC098E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ffectLst/>
                  </a:rPr>
                  <a:t>If </a:t>
                </a:r>
                <a:r>
                  <a:rPr lang="en-US" b="1" i="1" dirty="0">
                    <a:solidFill>
                      <a:srgbClr val="FFFF00"/>
                    </a:solidFill>
                    <a:effectLst/>
                  </a:rPr>
                  <a:t>Z </a:t>
                </a:r>
                <a:r>
                  <a:rPr lang="en-US" b="1" dirty="0">
                    <a:solidFill>
                      <a:srgbClr val="FFFF00"/>
                    </a:solidFill>
                    <a:effectLst/>
                  </a:rPr>
                  <a:t>∼ Z </a:t>
                </a:r>
                <a:r>
                  <a:rPr lang="en-US" dirty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∼ </m:t>
                    </m:r>
                    <m:sSubSup>
                      <m:sSubSup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err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b="1" i="1" dirty="0">
                    <a:solidFill>
                      <a:srgbClr val="FFFF00"/>
                    </a:solidFill>
                    <a:effectLst/>
                  </a:rPr>
                  <a:t> </a:t>
                </a:r>
                <a:r>
                  <a:rPr lang="en-US" dirty="0">
                    <a:effectLst/>
                  </a:rPr>
                  <a:t>are independent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num>
                              <m:den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effectLst/>
                  </a:rPr>
                  <a:t>is </a:t>
                </a:r>
                <a:r>
                  <a:rPr lang="en-US" i="1" dirty="0">
                    <a:effectLst/>
                  </a:rPr>
                  <a:t>t</a:t>
                </a:r>
                <a:r>
                  <a:rPr lang="en-US" dirty="0">
                    <a:effectLst/>
                  </a:rPr>
                  <a:t>-distributed with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degrees of freedom with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pt-BR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t-BR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i="1" dirty="0">
                  <a:solidFill>
                    <a:srgbClr val="FFFF00"/>
                  </a:solidFill>
                  <a:effectLst/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pt-BR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t-BR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pt-BR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  <m:r>
                      <a:rPr lang="pt-BR" b="1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pt-BR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47CC8-A906-4708-A689-3A5AFC098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8" t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E2E92-922B-4DDA-A515-2BE7F4CB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C8FE8-F5FC-4C75-8ED4-98CE1C19D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8194" name="Picture 2" descr="t Distribution Basic Concepts | Real Statistics Using Excel">
            <a:extLst>
              <a:ext uri="{FF2B5EF4-FFF2-40B4-BE49-F238E27FC236}">
                <a16:creationId xmlns:a16="http://schemas.microsoft.com/office/drawing/2014/main" id="{3DE82A8C-5468-484D-8B46-5F948CFB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4" y="3268705"/>
            <a:ext cx="5650016" cy="339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541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66E2-8291-4F0C-A8D3-0BAEAB2D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 </a:t>
            </a:r>
            <a:r>
              <a:rPr lang="en-US" dirty="0"/>
              <a:t>Distribution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1C8D0-12D5-40F7-9008-430C7A3E7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ffectLst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∼ </m:t>
                    </m:r>
                    <m:sSubSup>
                      <m:sSubSup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∼ </m:t>
                    </m:r>
                    <m:sSubSup>
                      <m:sSubSup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</a:rPr>
                  <a:t>are independent chi-square random variables with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and </a:t>
                </a:r>
                <a:r>
                  <a:rPr lang="en-US" i="1" dirty="0">
                    <a:effectLst/>
                  </a:rPr>
                  <a:t>m </a:t>
                </a:r>
                <a:r>
                  <a:rPr lang="en-US" dirty="0">
                    <a:effectLst/>
                  </a:rPr>
                  <a:t>degrees of freedom, respectively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den>
                        </m:f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effectLst/>
                  </a:rPr>
                  <a:t>is </a:t>
                </a:r>
                <a:r>
                  <a:rPr lang="en-US" i="1" dirty="0">
                    <a:effectLst/>
                  </a:rPr>
                  <a:t>F</a:t>
                </a:r>
                <a:r>
                  <a:rPr lang="en-US" dirty="0">
                    <a:effectLst/>
                  </a:rPr>
                  <a:t>-distributed with </a:t>
                </a:r>
                <a:r>
                  <a:rPr lang="en-US" i="1" dirty="0">
                    <a:effectLst/>
                  </a:rPr>
                  <a:t>n </a:t>
                </a:r>
                <a:r>
                  <a:rPr lang="en-US" dirty="0">
                    <a:effectLst/>
                  </a:rPr>
                  <a:t>and </a:t>
                </a:r>
                <a:r>
                  <a:rPr lang="en-US" i="1" dirty="0">
                    <a:effectLst/>
                  </a:rPr>
                  <a:t>m </a:t>
                </a:r>
                <a:r>
                  <a:rPr lang="en-US" dirty="0">
                    <a:effectLst/>
                  </a:rPr>
                  <a:t>degrees of freedom with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dirty="0" err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e>
                    </m:d>
                    <m:r>
                      <a:rPr lang="en-US" b="1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num>
                      <m:den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br>
                  <a:rPr lang="en-US" b="1" dirty="0">
                    <a:solidFill>
                      <a:srgbClr val="FFFF00"/>
                    </a:solidFill>
                  </a:rPr>
                </a:br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1C8D0-12D5-40F7-9008-430C7A3E7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8" t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4008-76C7-48DD-9DFA-0D62CCF3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E81B-0298-4358-982F-2B1B9BF9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9218" name="Picture 2" descr="F-distribution - Analytica Wiki">
            <a:extLst>
              <a:ext uri="{FF2B5EF4-FFF2-40B4-BE49-F238E27FC236}">
                <a16:creationId xmlns:a16="http://schemas.microsoft.com/office/drawing/2014/main" id="{CD236D6E-E7E8-42D0-AE63-25B1E9214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33" y="3805084"/>
            <a:ext cx="4950974" cy="286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52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95C5-FDA1-4324-8D73-996AE7B7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7041-BE4C-490F-AE9E-52919E5B9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the python program to</a:t>
            </a:r>
          </a:p>
          <a:p>
            <a:pPr lvl="1"/>
            <a:r>
              <a:rPr lang="en-US" dirty="0"/>
              <a:t>Calculate simple probability from given data</a:t>
            </a:r>
          </a:p>
          <a:p>
            <a:pPr lvl="1"/>
            <a:r>
              <a:rPr lang="en-US" dirty="0"/>
              <a:t>Conditional probability</a:t>
            </a:r>
          </a:p>
          <a:p>
            <a:pPr lvl="1"/>
            <a:r>
              <a:rPr lang="en-US" dirty="0" err="1"/>
              <a:t>Pmf</a:t>
            </a:r>
            <a:r>
              <a:rPr lang="en-US" dirty="0"/>
              <a:t>, pdf</a:t>
            </a:r>
          </a:p>
          <a:p>
            <a:pPr lvl="1"/>
            <a:r>
              <a:rPr lang="en-US" dirty="0"/>
              <a:t>Joint probability distribution, marginal probability distribution</a:t>
            </a:r>
          </a:p>
          <a:p>
            <a:pPr lvl="1"/>
            <a:r>
              <a:rPr lang="en-US" dirty="0"/>
              <a:t>Calculate the expectation and variance of given distribution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numpy</a:t>
            </a:r>
            <a:r>
              <a:rPr lang="en-US" dirty="0"/>
              <a:t> library, you can generate random data of specified distribution</a:t>
            </a:r>
          </a:p>
          <a:p>
            <a:pPr lvl="2"/>
            <a:r>
              <a:rPr lang="en-US" dirty="0"/>
              <a:t>Create the set of values of user specified distribution</a:t>
            </a:r>
          </a:p>
          <a:p>
            <a:pPr lvl="2"/>
            <a:r>
              <a:rPr lang="en-US" dirty="0"/>
              <a:t>Find its mean, variance, standard deviation and </a:t>
            </a:r>
            <a:r>
              <a:rPr lang="en-US"/>
              <a:t>plot it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D1ABE-4D32-4372-B3FA-6E6586CC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9B5BA-085A-4BA7-9114-CAB38327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90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D3476B-4F33-4921-9B18-125FDBF4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130" y="1120731"/>
            <a:ext cx="9330358" cy="497256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6400" dirty="0"/>
              <a:t>Thanks for watching</a:t>
            </a:r>
          </a:p>
          <a:p>
            <a:pPr algn="ctr"/>
            <a:endParaRPr lang="en-US" sz="2600" dirty="0"/>
          </a:p>
          <a:p>
            <a:pPr marL="0" indent="0" algn="ctr">
              <a:buNone/>
            </a:pPr>
            <a:endParaRPr lang="en-US" sz="2600" dirty="0"/>
          </a:p>
          <a:p>
            <a:pPr marL="0" indent="0" algn="ctr">
              <a:buNone/>
            </a:pPr>
            <a:endParaRPr lang="en-US" sz="2600" dirty="0"/>
          </a:p>
          <a:p>
            <a:pPr marL="0" indent="0" algn="ctr">
              <a:buNone/>
            </a:pPr>
            <a:endParaRPr lang="en-US" sz="2600" dirty="0"/>
          </a:p>
          <a:p>
            <a:pPr marL="0" indent="0" algn="ctr">
              <a:buNone/>
            </a:pPr>
            <a:r>
              <a:rPr lang="en-US" sz="2600" b="1" dirty="0">
                <a:solidFill>
                  <a:srgbClr val="FFFF00"/>
                </a:solidFill>
              </a:rPr>
              <a:t>Dr. Sajid Iqbal</a:t>
            </a:r>
          </a:p>
          <a:p>
            <a:pPr marL="0" indent="0" algn="ctr">
              <a:buNone/>
            </a:pPr>
            <a:r>
              <a:rPr lang="en-US" sz="2600" dirty="0"/>
              <a:t>Assistant Professor</a:t>
            </a:r>
          </a:p>
          <a:p>
            <a:pPr marL="0" indent="0" algn="ctr">
              <a:buNone/>
            </a:pPr>
            <a:r>
              <a:rPr lang="en-US" sz="2600" dirty="0"/>
              <a:t>Department of Computer Science</a:t>
            </a:r>
          </a:p>
          <a:p>
            <a:pPr marL="0" indent="0" algn="ctr">
              <a:buNone/>
            </a:pPr>
            <a:r>
              <a:rPr lang="en-US" sz="2600" dirty="0"/>
              <a:t>Bahauddin Zakariya University, Multan</a:t>
            </a:r>
          </a:p>
          <a:p>
            <a:pPr marL="0" indent="0" algn="ctr">
              <a:buNone/>
            </a:pPr>
            <a:r>
              <a:rPr lang="en-US" sz="2600" dirty="0">
                <a:hlinkClick r:id="rId2"/>
              </a:rPr>
              <a:t>sajidiqbal.pk@gmail.com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/>
              <a:t> </a:t>
            </a:r>
            <a:r>
              <a:rPr lang="en-US" sz="2600" dirty="0">
                <a:hlinkClick r:id="rId3"/>
              </a:rPr>
              <a:t>https://github.com/sajjo79/Design_and_Analysis_of_Algorithms</a:t>
            </a:r>
            <a:endParaRPr lang="en-US" sz="2600" dirty="0"/>
          </a:p>
          <a:p>
            <a:pPr marL="0" indent="0" algn="ctr">
              <a:buNone/>
            </a:pP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EF55E-BB3B-4BC4-AC59-6D41854E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By</a:t>
            </a:r>
            <a:r>
              <a:rPr lang="en-US"/>
              <a:t>: Dr. </a:t>
            </a:r>
            <a:r>
              <a:rPr lang="en-US" dirty="0"/>
              <a:t>Sajid Iqbal, </a:t>
            </a:r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dirty="0" err="1"/>
              <a:t>EDucation</a:t>
            </a:r>
            <a:r>
              <a:rPr lang="en-US" dirty="0"/>
              <a:t> </a:t>
            </a:r>
            <a:r>
              <a:rPr lang="en-US" dirty="0" err="1"/>
              <a:t>eXplaineD</a:t>
            </a:r>
            <a:r>
              <a:rPr lang="en-US" dirty="0"/>
              <a:t> - COMEDXD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8DD2C-0E62-4D81-8F5C-82964F77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0682-99BE-4071-AC2E-0FDA91FFAE9F}" type="slidenum">
              <a:rPr lang="en-US" smtClean="0"/>
              <a:t>28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2F24B2-5517-4FA2-B10F-A80107F4D14F}"/>
              </a:ext>
            </a:extLst>
          </p:cNvPr>
          <p:cNvSpPr/>
          <p:nvPr/>
        </p:nvSpPr>
        <p:spPr>
          <a:xfrm>
            <a:off x="3591440" y="2148745"/>
            <a:ext cx="4333460" cy="9925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Allah Hafiz</a:t>
            </a:r>
          </a:p>
        </p:txBody>
      </p:sp>
      <p:pic>
        <p:nvPicPr>
          <p:cNvPr id="3" name="Graphic 2" descr="Envelope">
            <a:extLst>
              <a:ext uri="{FF2B5EF4-FFF2-40B4-BE49-F238E27FC236}">
                <a16:creationId xmlns:a16="http://schemas.microsoft.com/office/drawing/2014/main" id="{C441A441-5556-40D5-8E32-2D127AC56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6558" y="4913171"/>
            <a:ext cx="406629" cy="406629"/>
          </a:xfrm>
          <a:prstGeom prst="rect">
            <a:avLst/>
          </a:prstGeom>
        </p:spPr>
      </p:pic>
      <p:pic>
        <p:nvPicPr>
          <p:cNvPr id="6" name="Graphic 5" descr="Presentation with checklist">
            <a:extLst>
              <a:ext uri="{FF2B5EF4-FFF2-40B4-BE49-F238E27FC236}">
                <a16:creationId xmlns:a16="http://schemas.microsoft.com/office/drawing/2014/main" id="{B35E535C-E00B-4D13-A036-D2367CDF1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164" y="5195998"/>
            <a:ext cx="577931" cy="577931"/>
          </a:xfrm>
          <a:prstGeom prst="rect">
            <a:avLst/>
          </a:prstGeom>
        </p:spPr>
      </p:pic>
      <p:pic>
        <p:nvPicPr>
          <p:cNvPr id="1026" name="Picture 2" descr="Wow Life Youtube Channel - Youtube Logo Black Transparent PNG ...">
            <a:extLst>
              <a:ext uri="{FF2B5EF4-FFF2-40B4-BE49-F238E27FC236}">
                <a16:creationId xmlns:a16="http://schemas.microsoft.com/office/drawing/2014/main" id="{1E87467A-A420-46EF-A575-0BAB94FF6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6024" r="2323" b="5346"/>
          <a:stretch/>
        </p:blipFill>
        <p:spPr bwMode="auto">
          <a:xfrm>
            <a:off x="4038904" y="6072129"/>
            <a:ext cx="1719266" cy="40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BBA7D6-DE90-48C6-B6E5-96120A3155CE}"/>
              </a:ext>
            </a:extLst>
          </p:cNvPr>
          <p:cNvSpPr/>
          <p:nvPr/>
        </p:nvSpPr>
        <p:spPr>
          <a:xfrm>
            <a:off x="5951984" y="6067458"/>
            <a:ext cx="1872208" cy="40662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COMEDXD</a:t>
            </a:r>
          </a:p>
        </p:txBody>
      </p:sp>
    </p:spTree>
    <p:extLst>
      <p:ext uri="{BB962C8B-B14F-4D97-AF65-F5344CB8AC3E}">
        <p14:creationId xmlns:p14="http://schemas.microsoft.com/office/powerpoint/2010/main" val="65266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F8A9-D5CF-4AB7-AB7B-A91672C2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25BE6-893A-42A2-B217-D8F37FD91D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067340"/>
                <a:ext cx="9947922" cy="43069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>
                    <a:solidFill>
                      <a:srgbClr val="FFFF00"/>
                    </a:solidFill>
                  </a:rPr>
                  <a:t>Random Experiment (RE): </a:t>
                </a:r>
                <a:r>
                  <a:rPr lang="en-US" dirty="0"/>
                  <a:t>An experiment whose outcome is not predictable with certainty in advance </a:t>
                </a:r>
              </a:p>
              <a:p>
                <a:pPr lvl="1"/>
                <a:r>
                  <a:rPr lang="en-US" dirty="0"/>
                  <a:t>Example: tossing of a coin, choosing random person from university,…</a:t>
                </a:r>
              </a:p>
              <a:p>
                <a:r>
                  <a:rPr lang="en-US" b="1" dirty="0">
                    <a:solidFill>
                      <a:srgbClr val="FFFF00"/>
                    </a:solidFill>
                  </a:rPr>
                  <a:t>Random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Variable</a:t>
                </a:r>
                <a:r>
                  <a:rPr lang="en-US" dirty="0"/>
                  <a:t> (</a:t>
                </a:r>
                <a:r>
                  <a:rPr lang="en-US" b="1" dirty="0">
                    <a:solidFill>
                      <a:srgbClr val="FFFF00"/>
                    </a:solidFill>
                  </a:rPr>
                  <a:t>RV</a:t>
                </a:r>
                <a:r>
                  <a:rPr lang="en-US" dirty="0"/>
                  <a:t>): A variable that denotes the outcome of random experiment</a:t>
                </a:r>
              </a:p>
              <a:p>
                <a:r>
                  <a:rPr lang="en-US" b="1" dirty="0">
                    <a:solidFill>
                      <a:srgbClr val="FFFF00"/>
                    </a:solidFill>
                  </a:rPr>
                  <a:t>Sample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Space</a:t>
                </a:r>
                <a:r>
                  <a:rPr lang="en-US" dirty="0"/>
                  <a:t> (</a:t>
                </a:r>
                <a:r>
                  <a:rPr lang="en-US" b="1" dirty="0">
                    <a:solidFill>
                      <a:srgbClr val="FFFF00"/>
                    </a:solidFill>
                  </a:rPr>
                  <a:t>S</a:t>
                </a:r>
                <a:r>
                  <a:rPr lang="en-US" dirty="0"/>
                  <a:t>): set of all possible outcomes i.e. {head, tail}</a:t>
                </a:r>
              </a:p>
              <a:p>
                <a:pPr lvl="1"/>
                <a:r>
                  <a:rPr lang="en-US" dirty="0"/>
                  <a:t>An outcome may be discrete or continuous</a:t>
                </a:r>
              </a:p>
              <a:p>
                <a:r>
                  <a:rPr lang="en-US" b="1" dirty="0">
                    <a:solidFill>
                      <a:srgbClr val="FFFF00"/>
                    </a:solidFill>
                  </a:rPr>
                  <a:t>Event</a:t>
                </a:r>
                <a:r>
                  <a:rPr lang="en-US" dirty="0"/>
                  <a:t> (</a:t>
                </a:r>
                <a:r>
                  <a:rPr lang="en-US" b="1" dirty="0">
                    <a:solidFill>
                      <a:srgbClr val="FFFF00"/>
                    </a:solidFill>
                  </a:rPr>
                  <a:t>E</a:t>
                </a:r>
                <a:r>
                  <a:rPr lang="en-US" dirty="0"/>
                  <a:t>): A subset of sample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err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err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err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},</m:t>
                    </m:r>
                    <m:r>
                      <a:rPr lang="en-US" b="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)={∅,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	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dirty="0"/>
                  <a:t>subsets for a set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</a:p>
              <a:p>
                <a:pPr lvl="1"/>
                <a:r>
                  <a:rPr lang="en-US" dirty="0"/>
                  <a:t>Events are sets and all set operations can be performed upon them</a:t>
                </a:r>
              </a:p>
              <a:p>
                <a:r>
                  <a:rPr lang="en-US" b="1" dirty="0">
                    <a:solidFill>
                      <a:srgbClr val="FFFF00"/>
                    </a:solidFill>
                  </a:rPr>
                  <a:t>Frequency</a:t>
                </a:r>
                <a:r>
                  <a:rPr lang="en-US" dirty="0"/>
                  <a:t> (</a:t>
                </a:r>
                <a:r>
                  <a:rPr lang="en-US" b="1" dirty="0">
                    <a:solidFill>
                      <a:srgbClr val="FFFF00"/>
                    </a:solidFill>
                  </a:rPr>
                  <a:t>f</a:t>
                </a:r>
                <a:r>
                  <a:rPr lang="en-US" dirty="0"/>
                  <a:t>): the number of occurrences of an outcome in a random experiment</a:t>
                </a:r>
              </a:p>
              <a:p>
                <a:r>
                  <a:rPr lang="en-US" b="1" dirty="0">
                    <a:solidFill>
                      <a:srgbClr val="FFFF00"/>
                    </a:solidFill>
                  </a:rPr>
                  <a:t>Probability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of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an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event</a:t>
                </a:r>
                <a:r>
                  <a:rPr lang="en-US" dirty="0"/>
                  <a:t> - P(</a:t>
                </a:r>
                <a:r>
                  <a:rPr lang="en-US" b="1" dirty="0">
                    <a:solidFill>
                      <a:srgbClr val="FFFF00"/>
                    </a:solidFill>
                  </a:rPr>
                  <a:t>E</a:t>
                </a:r>
                <a:r>
                  <a:rPr lang="en-US" dirty="0"/>
                  <a:t>): number of occurrences of particular outcome divided by all outcomes is known as probability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25BE6-893A-42A2-B217-D8F37FD91D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067340"/>
                <a:ext cx="9947922" cy="4306956"/>
              </a:xfrm>
              <a:blipFill>
                <a:blip r:embed="rId2"/>
                <a:stretch>
                  <a:fillRect l="-1717" t="-5516" b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E5862-D0DF-4721-8FCF-E0298B07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dirty="0" err="1"/>
              <a:t>EDucation</a:t>
            </a:r>
            <a:r>
              <a:rPr lang="en-US" dirty="0"/>
              <a:t> </a:t>
            </a:r>
            <a:r>
              <a:rPr lang="en-US" dirty="0" err="1"/>
              <a:t>EXplaineD</a:t>
            </a:r>
            <a:r>
              <a:rPr lang="en-US" dirty="0"/>
              <a:t> - COMEDXD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D5E51-AE8D-46CF-976A-1CE2EBE1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4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48F3-4877-442C-BD4E-29C87C76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39FA3-EECD-464A-86F1-16EE56838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ffectLst/>
                  </a:rPr>
                  <a:t>Probability – Coin Tossing</a:t>
                </a:r>
              </a:p>
              <a:p>
                <a:pPr lvl="1"/>
                <a:r>
                  <a:rPr lang="en-US" dirty="0">
                    <a:effectLst/>
                  </a:rPr>
                  <a:t>If coin is tossed two times, possible outcomes are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ffectLst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>
                  <a:effectLst/>
                </a:endParaRPr>
              </a:p>
              <a:p>
                <a:r>
                  <a:rPr lang="en-US" dirty="0">
                    <a:effectLst/>
                  </a:rPr>
                  <a:t>Probability sometimes is interpreted as a </a:t>
                </a:r>
                <a:r>
                  <a:rPr lang="en-US" i="1" dirty="0">
                    <a:effectLst/>
                  </a:rPr>
                  <a:t>degree of belief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Example</a:t>
                </a:r>
              </a:p>
              <a:p>
                <a:pPr lvl="2"/>
                <a:r>
                  <a:rPr lang="en-US" dirty="0"/>
                  <a:t>Chances of winning a country in one world cup</a:t>
                </a:r>
              </a:p>
              <a:p>
                <a:pPr lvl="2"/>
                <a:r>
                  <a:rPr lang="en-US" dirty="0"/>
                  <a:t>Where experiment occurs only once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39FA3-EECD-464A-86F1-16EE56838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8" t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EB31D-9B94-41AB-ADDE-5F42EDBC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03399-BB99-4A87-8C12-DFEE978C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1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33DE-7481-4E60-90D8-8F0FAFD4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 of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F96CF-0F6B-48F1-9011-A220DE7F20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146852"/>
                <a:ext cx="10451505" cy="4154460"/>
              </a:xfrm>
            </p:spPr>
            <p:txBody>
              <a:bodyPr/>
              <a:lstStyle/>
              <a:p>
                <a:r>
                  <a:rPr lang="en-US" dirty="0">
                    <a:effectLst/>
                  </a:rPr>
                  <a:t>A statement or proposition which is regarded as being established, accepted, or self-evidently true</a:t>
                </a:r>
              </a:p>
              <a:p>
                <a:pPr lvl="1"/>
                <a14:m>
                  <m:oMath xmlns:m="http://schemas.openxmlformats.org/officeDocument/2006/math">
                    <m:eqArr>
                      <m:eqArr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n-US" b="1" dirty="0">
                  <a:solidFill>
                    <a:srgbClr val="FFC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C000"/>
                  </a:solidFill>
                </a:endParaRPr>
              </a:p>
              <a:p>
                <a:pPr lvl="1"/>
                <a:r>
                  <a:rPr lang="en-US" dirty="0"/>
                  <a:t>If all events are mutually exclusively 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C000"/>
                  </a:solidFill>
                </a:endParaRPr>
              </a:p>
              <a:p>
                <a:pPr lvl="1"/>
                <a:r>
                  <a:rPr lang="en-US" dirty="0"/>
                  <a:t>For two non-mutually exclusively event E and F,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</m:d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</m:d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Conditional Probability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C000"/>
                    </a:solidFill>
                  </a:rPr>
                  <a:t>: </a:t>
                </a:r>
                <a:r>
                  <a:rPr lang="en-US" dirty="0"/>
                  <a:t>Probability of occurring of an event E if event F has occurred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d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	F has occurred and what is probability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</m:d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</m:d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C000"/>
                    </a:solidFill>
                  </a:rPr>
                  <a:t> 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</m:d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</m:d>
                    <m:r>
                      <a:rPr lang="en-US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F96CF-0F6B-48F1-9011-A220DE7F20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146852"/>
                <a:ext cx="10451505" cy="4154460"/>
              </a:xfrm>
              <a:blipFill>
                <a:blip r:embed="rId2"/>
                <a:stretch>
                  <a:fillRect l="-1809" t="-2053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3E7A7-83A2-424D-A942-38FC42C6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306CD-7F3D-4FE4-AE7D-DDA6F900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707498-F240-4932-B2D4-D0417E702FF7}"/>
              </a:ext>
            </a:extLst>
          </p:cNvPr>
          <p:cNvGrpSpPr/>
          <p:nvPr/>
        </p:nvGrpSpPr>
        <p:grpSpPr>
          <a:xfrm>
            <a:off x="9524718" y="4318246"/>
            <a:ext cx="2411896" cy="1046922"/>
            <a:chOff x="9523507" y="4346713"/>
            <a:chExt cx="2411896" cy="10469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F44ACC-AFDE-4CA2-8749-B478BFF60497}"/>
                </a:ext>
              </a:extLst>
            </p:cNvPr>
            <p:cNvSpPr/>
            <p:nvPr/>
          </p:nvSpPr>
          <p:spPr>
            <a:xfrm>
              <a:off x="9523507" y="4346713"/>
              <a:ext cx="2411896" cy="104692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526DD5-F49B-4B5E-B31E-F4EA00994902}"/>
                </a:ext>
              </a:extLst>
            </p:cNvPr>
            <p:cNvGrpSpPr/>
            <p:nvPr/>
          </p:nvGrpSpPr>
          <p:grpSpPr>
            <a:xfrm>
              <a:off x="9978887" y="4439478"/>
              <a:ext cx="1477618" cy="861392"/>
              <a:chOff x="9978887" y="4439478"/>
              <a:chExt cx="1477618" cy="861392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441C301-46F1-49C9-AAA5-DB1A032D07AE}"/>
                  </a:ext>
                </a:extLst>
              </p:cNvPr>
              <p:cNvSpPr/>
              <p:nvPr/>
            </p:nvSpPr>
            <p:spPr>
              <a:xfrm>
                <a:off x="9978887" y="4439478"/>
                <a:ext cx="901148" cy="861392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77319F-29D9-4580-A95B-EB9F27F459FA}"/>
                  </a:ext>
                </a:extLst>
              </p:cNvPr>
              <p:cNvSpPr/>
              <p:nvPr/>
            </p:nvSpPr>
            <p:spPr>
              <a:xfrm>
                <a:off x="10555357" y="4439478"/>
                <a:ext cx="901148" cy="861392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D8DFD0-EA27-49C7-8351-5666A3430534}"/>
              </a:ext>
            </a:extLst>
          </p:cNvPr>
          <p:cNvGrpSpPr/>
          <p:nvPr/>
        </p:nvGrpSpPr>
        <p:grpSpPr>
          <a:xfrm>
            <a:off x="9523507" y="2701481"/>
            <a:ext cx="2411896" cy="1046922"/>
            <a:chOff x="9523507" y="4346713"/>
            <a:chExt cx="2411896" cy="1046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241E44-5E4E-4A5E-81BC-C9F0C30B65CF}"/>
                </a:ext>
              </a:extLst>
            </p:cNvPr>
            <p:cNvSpPr/>
            <p:nvPr/>
          </p:nvSpPr>
          <p:spPr>
            <a:xfrm>
              <a:off x="9523507" y="4346713"/>
              <a:ext cx="2411896" cy="104692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6F99F45-F9AE-441F-8C5B-A82F3641F893}"/>
                </a:ext>
              </a:extLst>
            </p:cNvPr>
            <p:cNvGrpSpPr/>
            <p:nvPr/>
          </p:nvGrpSpPr>
          <p:grpSpPr>
            <a:xfrm>
              <a:off x="9780104" y="4439478"/>
              <a:ext cx="1965241" cy="861392"/>
              <a:chOff x="9780104" y="4439478"/>
              <a:chExt cx="1965241" cy="86139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61353A-FB73-4EA1-8F58-9C88196EBF8F}"/>
                  </a:ext>
                </a:extLst>
              </p:cNvPr>
              <p:cNvSpPr/>
              <p:nvPr/>
            </p:nvSpPr>
            <p:spPr>
              <a:xfrm>
                <a:off x="9780104" y="4439478"/>
                <a:ext cx="901148" cy="861392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AC90371-728D-4C11-90D7-D1D923A94882}"/>
                  </a:ext>
                </a:extLst>
              </p:cNvPr>
              <p:cNvSpPr/>
              <p:nvPr/>
            </p:nvSpPr>
            <p:spPr>
              <a:xfrm>
                <a:off x="10844197" y="4439478"/>
                <a:ext cx="901148" cy="861392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628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1B45-F159-4FA9-9E2E-AAC8D7EA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44DF71-AAF3-4DDD-8A84-CFB63F841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124222"/>
                <a:ext cx="9613861" cy="417709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eqArr>
                      <m:eqArr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#</m:t>
                            </m:r>
                          </m:e>
                        </m:eqAr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n-US" b="0" dirty="0">
                  <a:solidFill>
                    <a:srgbClr val="FFFF00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>
                  <a:solidFill>
                    <a:srgbClr val="FFFF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Bayes Theorem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FF00"/>
                    </a:solidFill>
                  </a:rPr>
                  <a:t> </a:t>
                </a:r>
                <a:r>
                  <a:rPr lang="en-US" dirty="0"/>
                  <a:t>event is mutually exclusive and exhaustive i.e. 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Event E is the union of all overlapping events with it.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b="1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1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b="1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r>
                  <a:rPr lang="en-US" dirty="0"/>
                  <a:t>Using Bayes Formula, we can write</a:t>
                </a:r>
                <a:endParaRPr lang="en-US" b="1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44DF71-AAF3-4DDD-8A84-CFB63F841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124222"/>
                <a:ext cx="9613861" cy="4177090"/>
              </a:xfrm>
              <a:blipFill>
                <a:blip r:embed="rId2"/>
                <a:stretch>
                  <a:fillRect l="-1966" t="-3207" r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77A32-8B4E-4CF7-B836-B17FAA51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03EE0-6BA1-4A3E-8167-FE74320D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A04985-7BAD-42DF-BBE4-8C03B4740030}"/>
              </a:ext>
            </a:extLst>
          </p:cNvPr>
          <p:cNvGrpSpPr/>
          <p:nvPr/>
        </p:nvGrpSpPr>
        <p:grpSpPr>
          <a:xfrm>
            <a:off x="9095843" y="2382078"/>
            <a:ext cx="2787763" cy="1046922"/>
            <a:chOff x="9231959" y="2743200"/>
            <a:chExt cx="2787763" cy="10469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2F338E-9B21-42F8-B6C9-BAA66A279BC9}"/>
                </a:ext>
              </a:extLst>
            </p:cNvPr>
            <p:cNvSpPr/>
            <p:nvPr/>
          </p:nvSpPr>
          <p:spPr>
            <a:xfrm>
              <a:off x="9231959" y="2743200"/>
              <a:ext cx="2787763" cy="104692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5009B1-F9F9-4E6C-BC4F-9A0ABF0A7022}"/>
                </a:ext>
              </a:extLst>
            </p:cNvPr>
            <p:cNvGrpSpPr/>
            <p:nvPr/>
          </p:nvGrpSpPr>
          <p:grpSpPr>
            <a:xfrm>
              <a:off x="9362909" y="2835965"/>
              <a:ext cx="1604104" cy="861392"/>
              <a:chOff x="9669396" y="4439478"/>
              <a:chExt cx="1787109" cy="86139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F49310-F2C8-494B-BF66-29C784EC4F39}"/>
                  </a:ext>
                </a:extLst>
              </p:cNvPr>
              <p:cNvSpPr/>
              <p:nvPr/>
            </p:nvSpPr>
            <p:spPr>
              <a:xfrm>
                <a:off x="9669396" y="4439478"/>
                <a:ext cx="901148" cy="861392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F6EE0A1-0570-48A9-9B26-C40DA7EC6818}"/>
                  </a:ext>
                </a:extLst>
              </p:cNvPr>
              <p:cNvSpPr/>
              <p:nvPr/>
            </p:nvSpPr>
            <p:spPr>
              <a:xfrm>
                <a:off x="10555357" y="4439478"/>
                <a:ext cx="901148" cy="861392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87BC6B9-65D5-4BDF-A629-58F03D386375}"/>
                </a:ext>
              </a:extLst>
            </p:cNvPr>
            <p:cNvSpPr/>
            <p:nvPr/>
          </p:nvSpPr>
          <p:spPr>
            <a:xfrm>
              <a:off x="10953381" y="2835965"/>
              <a:ext cx="808868" cy="86139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CA45DD-3A8C-433B-8BFD-42F5D944A842}"/>
                </a:ext>
              </a:extLst>
            </p:cNvPr>
            <p:cNvSpPr/>
            <p:nvPr/>
          </p:nvSpPr>
          <p:spPr>
            <a:xfrm>
              <a:off x="9909247" y="3170583"/>
              <a:ext cx="1280160" cy="2037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AB903BC-ACF0-47F7-9210-2A7DDF4DFAE4}"/>
                  </a:ext>
                </a:extLst>
              </p:cNvPr>
              <p:cNvSpPr/>
              <p:nvPr/>
            </p:nvSpPr>
            <p:spPr>
              <a:xfrm>
                <a:off x="2337700" y="5547586"/>
                <a:ext cx="6032357" cy="692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</m:d>
                        </m:num>
                        <m:den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</m:d>
                        </m:den>
                      </m:f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</m:d>
                        </m:den>
                      </m:f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  <m:e>
                              <m:r>
                                <a:rPr lang="en-US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lang="en-US" b="1" i="1" dirty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  <m:r>
                                    <a:rPr lang="en-US" b="1" i="1" dirty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FF00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AB903BC-ACF0-47F7-9210-2A7DDF4DF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00" y="5547586"/>
                <a:ext cx="6032357" cy="692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03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679E-01B1-46F0-8640-B7B5894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A2A20-4030-4E2C-9445-5D5EC3EBAE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10419088" cy="3599316"/>
              </a:xfrm>
            </p:spPr>
            <p:txBody>
              <a:bodyPr/>
              <a:lstStyle/>
              <a:p>
                <a:r>
                  <a:rPr lang="en-US" dirty="0"/>
                  <a:t>If E and F are independent i.e. there is no overlapping of two events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occurrence of F does not effect the probability of E</a:t>
                </a:r>
              </a:p>
              <a:p>
                <a:r>
                  <a:rPr lang="en-US" dirty="0"/>
                  <a:t>If X, Y are random variables then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A2A20-4030-4E2C-9445-5D5EC3EBA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10419088" cy="3599316"/>
              </a:xfrm>
              <a:blipFill>
                <a:blip r:embed="rId2"/>
                <a:stretch>
                  <a:fillRect l="-1814" t="-5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8E2EC-4C04-4569-B372-0D5485CD6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dirty="0" err="1"/>
              <a:t>EDucation</a:t>
            </a:r>
            <a:r>
              <a:rPr lang="en-US" dirty="0"/>
              <a:t> </a:t>
            </a:r>
            <a:r>
              <a:rPr lang="en-US" dirty="0" err="1"/>
              <a:t>EXplaineD</a:t>
            </a:r>
            <a:r>
              <a:rPr lang="en-US" dirty="0"/>
              <a:t> - COMEDXD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F5479-D018-4911-A1C5-FCAD3377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F2A05C-1D9E-4D4B-BBB4-697294B60B34}"/>
                  </a:ext>
                </a:extLst>
              </p:cNvPr>
              <p:cNvSpPr/>
              <p:nvPr/>
            </p:nvSpPr>
            <p:spPr>
              <a:xfrm>
                <a:off x="2301670" y="4547348"/>
                <a:ext cx="5070747" cy="677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den>
                      </m:f>
                      <m:r>
                        <a:rPr lang="en-US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F2A05C-1D9E-4D4B-BBB4-697294B60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670" y="4547348"/>
                <a:ext cx="5070747" cy="677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00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8165-34EC-4403-AEFA-96F16CB7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FFB1-1BDF-4C94-8085-7255741A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Statement</a:t>
            </a:r>
          </a:p>
          <a:p>
            <a:pPr lvl="1"/>
            <a:r>
              <a:rPr lang="en-US" b="1" dirty="0">
                <a:effectLst/>
              </a:rPr>
              <a:t>Bag I contains 4-white and 6-black balls. Bag II contains 4-white and 3-black balls. One ball is drawn at random from one of the bags and it is found to be black. Find the probability that it was drawn from Bag I.</a:t>
            </a:r>
          </a:p>
          <a:p>
            <a:r>
              <a:rPr lang="en-US" b="1" dirty="0">
                <a:effectLst/>
              </a:rPr>
              <a:t>Solution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55D92-223B-4C04-B6FD-61026BB2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0E7AC-71B7-4B54-9CA2-A4C7CFE6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0A17C98-F40C-449B-A005-0B2F5806E5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611210"/>
                  </p:ext>
                </p:extLst>
              </p:nvPr>
            </p:nvGraphicFramePr>
            <p:xfrm>
              <a:off x="901148" y="4136530"/>
              <a:ext cx="11118574" cy="2721469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4626816">
                      <a:extLst>
                        <a:ext uri="{9D8B030D-6E8A-4147-A177-3AD203B41FA5}">
                          <a16:colId xmlns:a16="http://schemas.microsoft.com/office/drawing/2014/main" val="1118689827"/>
                        </a:ext>
                      </a:extLst>
                    </a:gridCol>
                    <a:gridCol w="6491758">
                      <a:extLst>
                        <a:ext uri="{9D8B030D-6E8A-4147-A177-3AD203B41FA5}">
                          <a16:colId xmlns:a16="http://schemas.microsoft.com/office/drawing/2014/main" val="2674992824"/>
                        </a:ext>
                      </a:extLst>
                    </a:gridCol>
                  </a:tblGrid>
                  <a:tr h="2721469">
                    <a:tc>
                      <a:txBody>
                        <a:bodyPr/>
                        <a:lstStyle/>
                        <a:p>
                          <a:pPr marL="290513" lvl="1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E1 is the event of choosing bag-1</a:t>
                          </a:r>
                        </a:p>
                        <a:p>
                          <a:pPr marL="290513" lvl="1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E2 is the event of choosing the bag-2</a:t>
                          </a:r>
                        </a:p>
                        <a:p>
                          <a:pPr marL="290513" lvl="1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A is the event of drawing black ball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)=1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│</m:t>
                                </m:r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│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)=3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𝟏𝟎</m:t>
                                        </m:r>
                                      </m:den>
                                    </m:f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𝟏𝟎</m:t>
                                        </m:r>
                                      </m:den>
                                    </m:f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𝟕</m:t>
                                        </m:r>
                                      </m:den>
                                    </m:f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𝟐𝟎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𝟐𝟎</m:t>
                                        </m:r>
                                      </m:den>
                                    </m:f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𝟏𝟒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num>
                                  <m:den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69461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0A17C98-F40C-449B-A005-0B2F5806E5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611210"/>
                  </p:ext>
                </p:extLst>
              </p:nvPr>
            </p:nvGraphicFramePr>
            <p:xfrm>
              <a:off x="901148" y="4136530"/>
              <a:ext cx="11118574" cy="2721469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4626816">
                      <a:extLst>
                        <a:ext uri="{9D8B030D-6E8A-4147-A177-3AD203B41FA5}">
                          <a16:colId xmlns:a16="http://schemas.microsoft.com/office/drawing/2014/main" val="1118689827"/>
                        </a:ext>
                      </a:extLst>
                    </a:gridCol>
                    <a:gridCol w="6491758">
                      <a:extLst>
                        <a:ext uri="{9D8B030D-6E8A-4147-A177-3AD203B41FA5}">
                          <a16:colId xmlns:a16="http://schemas.microsoft.com/office/drawing/2014/main" val="2674992824"/>
                        </a:ext>
                      </a:extLst>
                    </a:gridCol>
                  </a:tblGrid>
                  <a:tr h="2721469">
                    <a:tc>
                      <a:txBody>
                        <a:bodyPr/>
                        <a:lstStyle/>
                        <a:p>
                          <a:pPr marL="290513" lvl="1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E1 is the event of choosing bag-1</a:t>
                          </a:r>
                        </a:p>
                        <a:p>
                          <a:pPr marL="290513" lvl="1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E2 is the event of choosing the bag-2</a:t>
                          </a:r>
                        </a:p>
                        <a:p>
                          <a:pPr marL="290513" lvl="1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A is the event of drawing black ball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1295" t="-1342" r="-375" b="-11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9461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5131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5525-0554-4BA6-B11F-73062A50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051FA-BEFF-495C-967C-5396FAA30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077294"/>
                <a:ext cx="9613861" cy="43234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ffectLst/>
                  </a:rPr>
                  <a:t>A </a:t>
                </a:r>
                <a:r>
                  <a:rPr lang="en-US" i="1" dirty="0">
                    <a:effectLst/>
                  </a:rPr>
                  <a:t>random variable </a:t>
                </a:r>
                <a:r>
                  <a:rPr lang="en-US" dirty="0">
                    <a:effectLst/>
                  </a:rPr>
                  <a:t>is a function that assigns a number to each outcome in the sample space of a random experiment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Statistical Distribution</a:t>
                </a:r>
              </a:p>
              <a:p>
                <a:pPr lvl="1"/>
                <a:r>
                  <a:rPr lang="en-US" dirty="0"/>
                  <a:t>The distribution of a RV refers to its spread in 2D space</a:t>
                </a:r>
              </a:p>
              <a:p>
                <a:pPr lvl="1"/>
                <a:r>
                  <a:rPr lang="en-US" dirty="0"/>
                  <a:t>This distribution can be defined by a mathematical function known as probability distribution function</a:t>
                </a:r>
              </a:p>
              <a:p>
                <a:r>
                  <a:rPr lang="en-US" dirty="0"/>
                  <a:t>Probability mass function – </a:t>
                </a:r>
                <a:r>
                  <a:rPr lang="en-US" dirty="0" err="1"/>
                  <a:t>pmf</a:t>
                </a:r>
                <a:endParaRPr lang="en-US" dirty="0"/>
              </a:p>
              <a:p>
                <a:pPr lvl="1"/>
                <a:r>
                  <a:rPr lang="en-US" dirty="0"/>
                  <a:t>It gives the probability of particular output of a RE and given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𝟓𝟓</m:t>
                        </m:r>
                      </m:e>
                    </m:d>
                    <m:r>
                      <a:rPr 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𝟐𝟐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dirty="0"/>
                  <a:t>Probability Distribution function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FF00"/>
                    </a:solidFill>
                  </a:rPr>
                  <a:t> </a:t>
                </a:r>
                <a:r>
                  <a:rPr lang="en-US" dirty="0"/>
                  <a:t>- pdf</a:t>
                </a:r>
              </a:p>
              <a:p>
                <a:pPr lvl="1"/>
                <a:r>
                  <a:rPr lang="en-US" dirty="0">
                    <a:effectLst/>
                  </a:rPr>
                  <a:t>A function that gives the probabilities of occurrence of different possible </a:t>
                </a:r>
                <a:r>
                  <a:rPr lang="en-US" b="1" dirty="0">
                    <a:effectLst/>
                  </a:rPr>
                  <a:t>outcomes</a:t>
                </a:r>
                <a:r>
                  <a:rPr lang="en-US" dirty="0">
                    <a:effectLst/>
                  </a:rPr>
                  <a:t> for a random experiment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051FA-BEFF-495C-967C-5396FAA30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077294"/>
                <a:ext cx="9613861" cy="4323495"/>
              </a:xfrm>
              <a:blipFill>
                <a:blip r:embed="rId2"/>
                <a:stretch>
                  <a:fillRect l="-1966" t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C8014-83A9-4BAF-81F7-13E5E809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D67C4-CA6E-4CAB-A3BD-463686F5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92DA68-B56C-4FDD-BBC6-7E890D77F802}"/>
              </a:ext>
            </a:extLst>
          </p:cNvPr>
          <p:cNvGrpSpPr/>
          <p:nvPr/>
        </p:nvGrpSpPr>
        <p:grpSpPr>
          <a:xfrm>
            <a:off x="8881668" y="5124719"/>
            <a:ext cx="3257324" cy="1667021"/>
            <a:chOff x="2168116" y="3682174"/>
            <a:chExt cx="5112568" cy="26857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7CEA4A-DCB5-4CB7-A3BE-462A9E3DE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00" t="27671" r="5900" b="11111"/>
            <a:stretch/>
          </p:blipFill>
          <p:spPr>
            <a:xfrm>
              <a:off x="2168116" y="3682174"/>
              <a:ext cx="5112568" cy="268576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E55382-4827-4344-BA05-F72F116B35ED}"/>
                </a:ext>
              </a:extLst>
            </p:cNvPr>
            <p:cNvCxnSpPr/>
            <p:nvPr/>
          </p:nvCxnSpPr>
          <p:spPr>
            <a:xfrm flipH="1">
              <a:off x="2843808" y="5085184"/>
              <a:ext cx="7920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50B40E-E32C-4308-9FB2-03193C425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3808" y="4922168"/>
              <a:ext cx="110662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23BFF2E-9C0D-4A0F-9A51-8BF691E9B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3808" y="4365104"/>
              <a:ext cx="146260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391BB71-9551-419E-8FFC-3D0F7C5C4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3808" y="4175584"/>
              <a:ext cx="18318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230815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413</TotalTime>
  <Words>2127</Words>
  <Application>Microsoft Office PowerPoint</Application>
  <PresentationFormat>Widescreen</PresentationFormat>
  <Paragraphs>333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Bahnschrift Condensed</vt:lpstr>
      <vt:lpstr>Calibri</vt:lpstr>
      <vt:lpstr>Cambria Math</vt:lpstr>
      <vt:lpstr>Trebuchet MS</vt:lpstr>
      <vt:lpstr>Berlin</vt:lpstr>
      <vt:lpstr>PowerPoint Presentation</vt:lpstr>
      <vt:lpstr>Statistics for Machine Learning</vt:lpstr>
      <vt:lpstr>Basic Definitions</vt:lpstr>
      <vt:lpstr>Basic Definitions</vt:lpstr>
      <vt:lpstr>Axioms of Probability</vt:lpstr>
      <vt:lpstr>Probability</vt:lpstr>
      <vt:lpstr>Conditional Distribution</vt:lpstr>
      <vt:lpstr>Bayes Theorem Example</vt:lpstr>
      <vt:lpstr>Random Variable</vt:lpstr>
      <vt:lpstr>Probability Distribution</vt:lpstr>
      <vt:lpstr>Joint Distribution and Density Functions</vt:lpstr>
      <vt:lpstr>PowerPoint Presentation</vt:lpstr>
      <vt:lpstr>Bayes’ Rule</vt:lpstr>
      <vt:lpstr>Expectation</vt:lpstr>
      <vt:lpstr>Properties of Expectation</vt:lpstr>
      <vt:lpstr>Variance</vt:lpstr>
      <vt:lpstr>Variance</vt:lpstr>
      <vt:lpstr>Weak Law of Large Numbers</vt:lpstr>
      <vt:lpstr>Special Random Variables</vt:lpstr>
      <vt:lpstr>Binomial Distribution </vt:lpstr>
      <vt:lpstr>Multinomial Distribution </vt:lpstr>
      <vt:lpstr>Uniform Distribution</vt:lpstr>
      <vt:lpstr>Normal/Gaussian Distribution</vt:lpstr>
      <vt:lpstr>Chi-Square Distribution </vt:lpstr>
      <vt:lpstr>t-Distribution</vt:lpstr>
      <vt:lpstr>F Distribution </vt:lpstr>
      <vt:lpstr>Assignment-2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76</cp:revision>
  <dcterms:created xsi:type="dcterms:W3CDTF">2020-07-18T07:47:38Z</dcterms:created>
  <dcterms:modified xsi:type="dcterms:W3CDTF">2020-07-20T11:50:08Z</dcterms:modified>
</cp:coreProperties>
</file>